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9"/>
  </p:notesMasterIdLst>
  <p:sldIdLst>
    <p:sldId id="270" r:id="rId2"/>
    <p:sldId id="268" r:id="rId3"/>
    <p:sldId id="272" r:id="rId4"/>
    <p:sldId id="292" r:id="rId5"/>
    <p:sldId id="350" r:id="rId6"/>
    <p:sldId id="351" r:id="rId7"/>
    <p:sldId id="356" r:id="rId8"/>
    <p:sldId id="295" r:id="rId9"/>
    <p:sldId id="321" r:id="rId10"/>
    <p:sldId id="296" r:id="rId11"/>
    <p:sldId id="322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20" r:id="rId20"/>
    <p:sldId id="323" r:id="rId21"/>
    <p:sldId id="273" r:id="rId22"/>
    <p:sldId id="294" r:id="rId23"/>
    <p:sldId id="353" r:id="rId24"/>
    <p:sldId id="355" r:id="rId25"/>
    <p:sldId id="304" r:id="rId26"/>
    <p:sldId id="317" r:id="rId27"/>
    <p:sldId id="325" r:id="rId28"/>
    <p:sldId id="310" r:id="rId29"/>
    <p:sldId id="311" r:id="rId30"/>
    <p:sldId id="312" r:id="rId31"/>
    <p:sldId id="352" r:id="rId32"/>
    <p:sldId id="326" r:id="rId33"/>
    <p:sldId id="328" r:id="rId34"/>
    <p:sldId id="327" r:id="rId35"/>
    <p:sldId id="329" r:id="rId36"/>
    <p:sldId id="330" r:id="rId37"/>
    <p:sldId id="331" r:id="rId38"/>
    <p:sldId id="306" r:id="rId39"/>
    <p:sldId id="324" r:id="rId40"/>
    <p:sldId id="313" r:id="rId41"/>
    <p:sldId id="316" r:id="rId42"/>
    <p:sldId id="333" r:id="rId43"/>
    <p:sldId id="334" r:id="rId44"/>
    <p:sldId id="335" r:id="rId45"/>
    <p:sldId id="344" r:id="rId46"/>
    <p:sldId id="336" r:id="rId47"/>
    <p:sldId id="345" r:id="rId48"/>
    <p:sldId id="337" r:id="rId49"/>
    <p:sldId id="338" r:id="rId50"/>
    <p:sldId id="339" r:id="rId51"/>
    <p:sldId id="340" r:id="rId52"/>
    <p:sldId id="342" r:id="rId53"/>
    <p:sldId id="354" r:id="rId54"/>
    <p:sldId id="343" r:id="rId55"/>
    <p:sldId id="341" r:id="rId56"/>
    <p:sldId id="346" r:id="rId57"/>
    <p:sldId id="347" r:id="rId58"/>
    <p:sldId id="348" r:id="rId59"/>
    <p:sldId id="349" r:id="rId60"/>
    <p:sldId id="332" r:id="rId61"/>
    <p:sldId id="314" r:id="rId62"/>
    <p:sldId id="286" r:id="rId63"/>
    <p:sldId id="284" r:id="rId64"/>
    <p:sldId id="318" r:id="rId65"/>
    <p:sldId id="319" r:id="rId66"/>
    <p:sldId id="315" r:id="rId67"/>
    <p:sldId id="283" r:id="rId6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B725"/>
    <a:srgbClr val="2A3A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Estilo medio 3 - Énfasis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271" autoAdjust="0"/>
  </p:normalViewPr>
  <p:slideViewPr>
    <p:cSldViewPr snapToGrid="0">
      <p:cViewPr varScale="1">
        <p:scale>
          <a:sx n="72" d="100"/>
          <a:sy n="72" d="100"/>
        </p:scale>
        <p:origin x="296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72215F-5AA7-4E07-999F-8906A2C63FAB}" type="datetimeFigureOut">
              <a:rPr lang="es-ES" smtClean="0"/>
              <a:t>06/02/2020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514795-3D6C-4B82-9F51-F778B0632E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546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514795-3D6C-4B82-9F51-F778B0632E9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1493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514795-3D6C-4B82-9F51-F778B0632E9B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839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514795-3D6C-4B82-9F51-F778B0632E9B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5406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ORTADA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5">
            <a:extLst>
              <a:ext uri="{FF2B5EF4-FFF2-40B4-BE49-F238E27FC236}">
                <a16:creationId xmlns:a16="http://schemas.microsoft.com/office/drawing/2014/main" id="{86FECD32-2944-4DF6-87AC-95FAF8D197B3}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custGeom>
            <a:avLst/>
            <a:gdLst>
              <a:gd name="connsiteX0" fmla="*/ 12192001 w 12192001"/>
              <a:gd name="connsiteY0" fmla="*/ 0 h 6858000"/>
              <a:gd name="connsiteX1" fmla="*/ 3518686 w 12192001"/>
              <a:gd name="connsiteY1" fmla="*/ 0 h 6858000"/>
              <a:gd name="connsiteX2" fmla="*/ 0 w 12192001"/>
              <a:gd name="connsiteY2" fmla="*/ 3092154 h 6858000"/>
              <a:gd name="connsiteX3" fmla="*/ 0 w 12192001"/>
              <a:gd name="connsiteY3" fmla="*/ 6858000 h 6858000"/>
              <a:gd name="connsiteX4" fmla="*/ 5603032 w 12192001"/>
              <a:gd name="connsiteY4" fmla="*/ 6858000 h 6858000"/>
              <a:gd name="connsiteX5" fmla="*/ 12192001 w 12192001"/>
              <a:gd name="connsiteY5" fmla="*/ 1067740 h 6858000"/>
              <a:gd name="connsiteX0" fmla="*/ 12192001 w 12192001"/>
              <a:gd name="connsiteY0" fmla="*/ 0 h 6858000"/>
              <a:gd name="connsiteX1" fmla="*/ 3518686 w 12192001"/>
              <a:gd name="connsiteY1" fmla="*/ 0 h 6858000"/>
              <a:gd name="connsiteX2" fmla="*/ 0 w 12192001"/>
              <a:gd name="connsiteY2" fmla="*/ 3092154 h 6858000"/>
              <a:gd name="connsiteX3" fmla="*/ 0 w 12192001"/>
              <a:gd name="connsiteY3" fmla="*/ 6858000 h 6858000"/>
              <a:gd name="connsiteX4" fmla="*/ 5603032 w 12192001"/>
              <a:gd name="connsiteY4" fmla="*/ 6858000 h 6858000"/>
              <a:gd name="connsiteX5" fmla="*/ 10856182 w 12192001"/>
              <a:gd name="connsiteY5" fmla="*/ 5581816 h 6858000"/>
              <a:gd name="connsiteX6" fmla="*/ 12192001 w 12192001"/>
              <a:gd name="connsiteY6" fmla="*/ 1067740 h 6858000"/>
              <a:gd name="connsiteX7" fmla="*/ 12192001 w 12192001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1" h="6858000">
                <a:moveTo>
                  <a:pt x="12192001" y="0"/>
                </a:moveTo>
                <a:lnTo>
                  <a:pt x="3518686" y="0"/>
                </a:lnTo>
                <a:lnTo>
                  <a:pt x="0" y="3092154"/>
                </a:lnTo>
                <a:lnTo>
                  <a:pt x="0" y="6858000"/>
                </a:lnTo>
                <a:lnTo>
                  <a:pt x="5603032" y="6858000"/>
                </a:lnTo>
                <a:cubicBezTo>
                  <a:pt x="6304510" y="6244424"/>
                  <a:pt x="10154704" y="6195392"/>
                  <a:pt x="10856182" y="5581816"/>
                </a:cubicBezTo>
                <a:lnTo>
                  <a:pt x="12192001" y="1067740"/>
                </a:lnTo>
                <a:lnTo>
                  <a:pt x="12192001" y="0"/>
                </a:lnTo>
                <a:close/>
              </a:path>
            </a:pathLst>
          </a:custGeom>
          <a:solidFill>
            <a:srgbClr val="2A3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2639EAE9-5988-4E76-A689-46DE9DBE74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7720717" y="-7949"/>
            <a:ext cx="4471283" cy="3186124"/>
          </a:xfrm>
          <a:prstGeom prst="rect">
            <a:avLst/>
          </a:prstGeom>
        </p:spPr>
      </p:pic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797306-5BA1-4FB1-9AF0-ACC9F0722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9006" y="6356350"/>
            <a:ext cx="4114800" cy="365125"/>
          </a:xfrm>
        </p:spPr>
        <p:txBody>
          <a:bodyPr/>
          <a:lstStyle>
            <a:lvl1pPr algn="l">
              <a:defRPr sz="1600" b="1" i="0">
                <a:solidFill>
                  <a:schemeClr val="bg1"/>
                </a:solidFill>
                <a:effectLst/>
              </a:defRPr>
            </a:lvl1pPr>
          </a:lstStyle>
          <a:p>
            <a:r>
              <a:rPr lang="es-ES_tradnl"/>
              <a:t>www.seal.org</a:t>
            </a:r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AE5390-454B-4CA5-A2F7-1C8CA72446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88275" y="809625"/>
            <a:ext cx="8133804" cy="2228846"/>
          </a:xfrm>
        </p:spPr>
        <p:txBody>
          <a:bodyPr anchor="t">
            <a:normAutofit/>
          </a:bodyPr>
          <a:lstStyle>
            <a:lvl1pPr algn="l">
              <a:defRPr sz="40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dirty="0"/>
              <a:t>Haga clic para modificar el estilo </a:t>
            </a:r>
            <a:br>
              <a:rPr lang="es-ES" dirty="0"/>
            </a:br>
            <a:r>
              <a:rPr lang="es-ES" dirty="0"/>
              <a:t>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10D9BD-293C-43AA-A19C-DEED3B4185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275" y="3190004"/>
            <a:ext cx="8133804" cy="158543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grpSp>
        <p:nvGrpSpPr>
          <p:cNvPr id="9" name="Group 26">
            <a:extLst>
              <a:ext uri="{FF2B5EF4-FFF2-40B4-BE49-F238E27FC236}">
                <a16:creationId xmlns:a16="http://schemas.microsoft.com/office/drawing/2014/main" id="{FB491FBA-6FD3-45B4-A64B-C3D7EE018AA2}"/>
              </a:ext>
            </a:extLst>
          </p:cNvPr>
          <p:cNvGrpSpPr/>
          <p:nvPr userDrawn="1"/>
        </p:nvGrpSpPr>
        <p:grpSpPr>
          <a:xfrm>
            <a:off x="5207971" y="5595675"/>
            <a:ext cx="6984029" cy="1262326"/>
            <a:chOff x="5207971" y="5595675"/>
            <a:chExt cx="6984029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0" name="Freeform: Shape 18">
              <a:extLst>
                <a:ext uri="{FF2B5EF4-FFF2-40B4-BE49-F238E27FC236}">
                  <a16:creationId xmlns:a16="http://schemas.microsoft.com/office/drawing/2014/main" id="{CCDBDA25-ECCD-4D65-BDEA-8C3AB6BD28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07971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Freeform: Shape 25">
              <a:extLst>
                <a:ext uri="{FF2B5EF4-FFF2-40B4-BE49-F238E27FC236}">
                  <a16:creationId xmlns:a16="http://schemas.microsoft.com/office/drawing/2014/main" id="{A0D3FB62-56B4-48EE-9359-C6E7E6B4C83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4142429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SPE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DC029A7-6ED3-406F-A6E7-80FF354A3867}"/>
              </a:ext>
            </a:extLst>
          </p:cNvPr>
          <p:cNvSpPr/>
          <p:nvPr userDrawn="1"/>
        </p:nvSpPr>
        <p:spPr>
          <a:xfrm>
            <a:off x="0" y="0"/>
            <a:ext cx="12192000" cy="2963565"/>
          </a:xfrm>
          <a:prstGeom prst="rect">
            <a:avLst/>
          </a:prstGeom>
          <a:solidFill>
            <a:srgbClr val="2A3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3200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DF52A68A-EC32-4940-A38F-824C6ABE115D}"/>
              </a:ext>
            </a:extLst>
          </p:cNvPr>
          <p:cNvSpPr/>
          <p:nvPr userDrawn="1"/>
        </p:nvSpPr>
        <p:spPr>
          <a:xfrm>
            <a:off x="0" y="2990553"/>
            <a:ext cx="12192000" cy="61571"/>
          </a:xfrm>
          <a:prstGeom prst="rect">
            <a:avLst/>
          </a:prstGeom>
          <a:solidFill>
            <a:srgbClr val="E9B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78BA74-D86F-4431-91A8-B0EE705B4B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376666"/>
            <a:ext cx="10515600" cy="650945"/>
          </a:xfrm>
        </p:spPr>
        <p:txBody>
          <a:bodyPr anchor="ctr"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651AD6-ED19-410D-8057-9EDCF5E55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F9E9B-232F-49AB-B5A8-4C754CFA080D}" type="datetimeFigureOut">
              <a:rPr lang="es-ES" smtClean="0"/>
              <a:pPr/>
              <a:t>06/02/2020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0B98FB-858D-4E71-AC96-C032CD012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dirty="0"/>
              <a:t>www.seal.org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69B9B7-B672-4519-B317-11E246D72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0B2E-C050-4E22-879D-8163E645FB31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8A64A422-FB29-41C6-B77D-21E3990B956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3800" y="340977"/>
            <a:ext cx="722322" cy="72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316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4956C-A850-4FF5-AC99-4F49A1DAE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0E1F173-BED9-4E43-828D-B21482120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F9E9B-232F-49AB-B5A8-4C754CFA080D}" type="datetimeFigureOut">
              <a:rPr lang="es-ES" smtClean="0"/>
              <a:pPr/>
              <a:t>06/02/2020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30DAF42-CB9D-4AD3-9F92-0217BC28B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527108A-9491-4BAC-B02C-FBA3FF950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0B2E-C050-4E22-879D-8163E645FB31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1712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823A26C-58FE-48C2-BD0B-DE6A00D74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F9E9B-232F-49AB-B5A8-4C754CFA080D}" type="datetimeFigureOut">
              <a:rPr lang="es-ES" smtClean="0"/>
              <a:pPr/>
              <a:t>06/02/2020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F08F48F-353F-47A4-915F-726B2A5C7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408D103-E8E6-4FFD-A62C-95A7AB9F5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0B2E-C050-4E22-879D-8163E645FB31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615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 PORTADA">
    <p:bg>
      <p:bgPr>
        <a:solidFill>
          <a:srgbClr val="2A3A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áfico 18">
            <a:extLst>
              <a:ext uri="{FF2B5EF4-FFF2-40B4-BE49-F238E27FC236}">
                <a16:creationId xmlns:a16="http://schemas.microsoft.com/office/drawing/2014/main" id="{20FB28DC-2B29-4F80-8A62-E0E6DBE35E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7720717" y="-7949"/>
            <a:ext cx="4471283" cy="318612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8AE5390-454B-4CA5-A2F7-1C8CA72446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6511" y="2057192"/>
            <a:ext cx="9144000" cy="2387600"/>
          </a:xfrm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para modificar el estilo </a:t>
            </a:r>
            <a:br>
              <a:rPr lang="es-ES" dirty="0"/>
            </a:br>
            <a:r>
              <a:rPr lang="es-ES" dirty="0"/>
              <a:t>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10D9BD-293C-43AA-A19C-DEED3B4185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511" y="4536867"/>
            <a:ext cx="9144000" cy="158543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F751293D-6E9E-4C93-AA6D-436E567C0E0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37108" y="246888"/>
            <a:ext cx="2226373" cy="222637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1EDF60EC-14AD-4653-B4EE-7F1B1EA4BC9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8566" y="198434"/>
            <a:ext cx="6259721" cy="1759268"/>
          </a:xfrm>
          <a:prstGeom prst="rect">
            <a:avLst/>
          </a:prstGeom>
        </p:spPr>
      </p:pic>
      <p:grpSp>
        <p:nvGrpSpPr>
          <p:cNvPr id="12" name="Group 26">
            <a:extLst>
              <a:ext uri="{FF2B5EF4-FFF2-40B4-BE49-F238E27FC236}">
                <a16:creationId xmlns:a16="http://schemas.microsoft.com/office/drawing/2014/main" id="{C0C97D76-4628-4956-B2D9-0882A34E443B}"/>
              </a:ext>
            </a:extLst>
          </p:cNvPr>
          <p:cNvGrpSpPr/>
          <p:nvPr userDrawn="1"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3" name="Freeform: Shape 18">
              <a:extLst>
                <a:ext uri="{FF2B5EF4-FFF2-40B4-BE49-F238E27FC236}">
                  <a16:creationId xmlns:a16="http://schemas.microsoft.com/office/drawing/2014/main" id="{8F3917D5-7859-459C-93F1-F7BD35522A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7971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solidFill>
              <a:srgbClr val="E9B7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14" name="Freeform: Shape 19">
              <a:extLst>
                <a:ext uri="{FF2B5EF4-FFF2-40B4-BE49-F238E27FC236}">
                  <a16:creationId xmlns:a16="http://schemas.microsoft.com/office/drawing/2014/main" id="{8200BCC9-BF39-4199-AAA5-4762CE417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solidFill>
              <a:srgbClr val="E9B72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: Shape 25">
              <a:extLst>
                <a:ext uri="{FF2B5EF4-FFF2-40B4-BE49-F238E27FC236}">
                  <a16:creationId xmlns:a16="http://schemas.microsoft.com/office/drawing/2014/main" id="{02DBB487-30D7-40E7-9942-EB1E862D245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solidFill>
              <a:srgbClr val="E9B7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16" name="Freeform: Shape 24">
              <a:extLst>
                <a:ext uri="{FF2B5EF4-FFF2-40B4-BE49-F238E27FC236}">
                  <a16:creationId xmlns:a16="http://schemas.microsoft.com/office/drawing/2014/main" id="{280B95D9-B7C2-4E8C-9873-CEE0BFECAB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9518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solidFill>
              <a:srgbClr val="E9B7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 dirty="0"/>
            </a:p>
          </p:txBody>
        </p:sp>
      </p:grp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29175105-B888-458D-B9F9-3EC6C42A2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8326" y="895349"/>
            <a:ext cx="1683935" cy="1161843"/>
          </a:xfrm>
        </p:spPr>
        <p:txBody>
          <a:bodyPr anchor="t">
            <a:normAutofit/>
          </a:bodyPr>
          <a:lstStyle>
            <a:lvl1pPr marL="0" indent="0" algn="ctr">
              <a:buNone/>
              <a:defRPr sz="880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4pPr marL="1371600" indent="0">
              <a:buFont typeface="+mj-lt"/>
              <a:buNone/>
              <a:defRPr/>
            </a:lvl4pPr>
          </a:lstStyle>
          <a:p>
            <a:pPr lvl="0"/>
            <a:r>
              <a:rPr lang="es-ES_tradnl" dirty="0"/>
              <a:t>00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0235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bg>
      <p:bgPr>
        <a:solidFill>
          <a:srgbClr val="2A3A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ráfico 68">
            <a:extLst>
              <a:ext uri="{FF2B5EF4-FFF2-40B4-BE49-F238E27FC236}">
                <a16:creationId xmlns:a16="http://schemas.microsoft.com/office/drawing/2014/main" id="{4688CBDD-0119-4A05-9689-FB0306E07C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7720717" y="-7949"/>
            <a:ext cx="4471283" cy="318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91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de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ráfico 68">
            <a:extLst>
              <a:ext uri="{FF2B5EF4-FFF2-40B4-BE49-F238E27FC236}">
                <a16:creationId xmlns:a16="http://schemas.microsoft.com/office/drawing/2014/main" id="{4688CBDD-0119-4A05-9689-FB0306E07C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7720717" y="-7949"/>
            <a:ext cx="4471283" cy="318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6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338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ZUL">
    <p:bg>
      <p:bgPr>
        <a:solidFill>
          <a:srgbClr val="2A3A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621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AGINA D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987FB7CB-4514-479A-B6AF-B7511E1A09EF}"/>
              </a:ext>
            </a:extLst>
          </p:cNvPr>
          <p:cNvSpPr/>
          <p:nvPr userDrawn="1"/>
        </p:nvSpPr>
        <p:spPr>
          <a:xfrm>
            <a:off x="0" y="0"/>
            <a:ext cx="12192000" cy="1068045"/>
          </a:xfrm>
          <a:prstGeom prst="rect">
            <a:avLst/>
          </a:prstGeom>
          <a:solidFill>
            <a:srgbClr val="2A3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DAFC37E-E8FC-4633-A2CC-9D8FB5B78D0E}"/>
              </a:ext>
            </a:extLst>
          </p:cNvPr>
          <p:cNvSpPr/>
          <p:nvPr userDrawn="1"/>
        </p:nvSpPr>
        <p:spPr>
          <a:xfrm>
            <a:off x="0" y="1109502"/>
            <a:ext cx="12192000" cy="61571"/>
          </a:xfrm>
          <a:prstGeom prst="rect">
            <a:avLst/>
          </a:prstGeom>
          <a:solidFill>
            <a:srgbClr val="E9B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2B63CF-5129-4566-805B-668BD7504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787"/>
            <a:ext cx="10515600" cy="833688"/>
          </a:xfrm>
        </p:spPr>
        <p:txBody>
          <a:bodyPr>
            <a:normAutofit/>
          </a:bodyPr>
          <a:lstStyle>
            <a:lvl1pPr algn="l">
              <a:defRPr sz="3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16F04E-141F-48C3-8CCF-20E8FEF60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6"/>
            <a:ext cx="10515600" cy="4351338"/>
          </a:xfrm>
        </p:spPr>
        <p:txBody>
          <a:bodyPr>
            <a:normAutofit/>
          </a:bodyPr>
          <a:lstStyle>
            <a:lvl1pPr>
              <a:defRPr sz="24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400">
                <a:latin typeface="+mn-lt"/>
              </a:defRPr>
            </a:lvl5pPr>
          </a:lstStyle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05931-7E27-479F-8BEC-86198A880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2A3A8B"/>
                </a:solidFill>
              </a:defRPr>
            </a:lvl1pPr>
          </a:lstStyle>
          <a:p>
            <a:fld id="{96FF9E9B-232F-49AB-B5A8-4C754CFA080D}" type="datetimeFigureOut">
              <a:rPr lang="es-ES" smtClean="0"/>
              <a:pPr/>
              <a:t>06/02/2020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4F6758-7BFE-420E-907C-237E496E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A3A8B"/>
                </a:solidFill>
              </a:defRPr>
            </a:lvl1pPr>
          </a:lstStyle>
          <a:p>
            <a:r>
              <a:rPr lang="es-ES_tradnl" dirty="0"/>
              <a:t>www.seal.org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FBD26B-2AB5-4D6D-9A53-AABFFAFB4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A3A8B"/>
                </a:solidFill>
              </a:defRPr>
            </a:lvl1pPr>
          </a:lstStyle>
          <a:p>
            <a:fld id="{87DC0B2E-C050-4E22-879D-8163E645FB31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E12D12B9-B999-469A-8041-2B88649BB6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3800" y="172787"/>
            <a:ext cx="722322" cy="72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984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TEXTO e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AF74DC-AA4B-4F53-8AFE-4DEA8DF01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0" y="1171072"/>
            <a:ext cx="6172200" cy="5686927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endParaRPr lang="es-E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DEE8C4E-87ED-41F5-A760-B5117B9403A6}"/>
              </a:ext>
            </a:extLst>
          </p:cNvPr>
          <p:cNvSpPr/>
          <p:nvPr userDrawn="1"/>
        </p:nvSpPr>
        <p:spPr>
          <a:xfrm>
            <a:off x="0" y="0"/>
            <a:ext cx="12192000" cy="1068045"/>
          </a:xfrm>
          <a:prstGeom prst="rect">
            <a:avLst/>
          </a:prstGeom>
          <a:solidFill>
            <a:srgbClr val="2A3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2F371C4A-DC30-4DE8-9637-A44E405EBEFC}"/>
              </a:ext>
            </a:extLst>
          </p:cNvPr>
          <p:cNvSpPr/>
          <p:nvPr userDrawn="1"/>
        </p:nvSpPr>
        <p:spPr>
          <a:xfrm>
            <a:off x="0" y="1109502"/>
            <a:ext cx="12192000" cy="61571"/>
          </a:xfrm>
          <a:prstGeom prst="rect">
            <a:avLst/>
          </a:prstGeom>
          <a:solidFill>
            <a:srgbClr val="E9B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F390ED-6FA5-4720-AA5A-03D53BA34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4994"/>
            <a:ext cx="5181600" cy="4351338"/>
          </a:xfrm>
        </p:spPr>
        <p:txBody>
          <a:bodyPr>
            <a:normAutofit/>
          </a:bodyPr>
          <a:lstStyle>
            <a:lvl1pPr>
              <a:defRPr sz="24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400">
                <a:latin typeface="+mn-lt"/>
              </a:defRPr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804617A-5DAD-43CA-A126-D735CD7EA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F9E9B-232F-49AB-B5A8-4C754CFA080D}" type="datetimeFigureOut">
              <a:rPr lang="es-ES" smtClean="0"/>
              <a:pPr/>
              <a:t>06/02/2020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B6F4CF5-98BC-4EE7-8695-599725A51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7817C7-1956-448A-B0FA-67AA4A00A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0B2E-C050-4E22-879D-8163E645FB31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8F25EA0C-8E3C-491D-AD6C-41B699621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787"/>
            <a:ext cx="10515600" cy="833688"/>
          </a:xfrm>
        </p:spPr>
        <p:txBody>
          <a:bodyPr>
            <a:normAutofit/>
          </a:bodyPr>
          <a:lstStyle>
            <a:lvl1pPr algn="l">
              <a:defRPr sz="3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35C9BCD1-7F06-43D5-AA60-CCF2C6BB35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3800" y="172787"/>
            <a:ext cx="722322" cy="72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694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 ESPECIAL 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DC029A7-6ED3-406F-A6E7-80FF354A3867}"/>
              </a:ext>
            </a:extLst>
          </p:cNvPr>
          <p:cNvSpPr/>
          <p:nvPr userDrawn="1"/>
        </p:nvSpPr>
        <p:spPr>
          <a:xfrm>
            <a:off x="0" y="0"/>
            <a:ext cx="12192000" cy="2963565"/>
          </a:xfrm>
          <a:prstGeom prst="rect">
            <a:avLst/>
          </a:prstGeom>
          <a:solidFill>
            <a:srgbClr val="2A3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3200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DF52A68A-EC32-4940-A38F-824C6ABE115D}"/>
              </a:ext>
            </a:extLst>
          </p:cNvPr>
          <p:cNvSpPr/>
          <p:nvPr userDrawn="1"/>
        </p:nvSpPr>
        <p:spPr>
          <a:xfrm>
            <a:off x="0" y="2990553"/>
            <a:ext cx="12192000" cy="61571"/>
          </a:xfrm>
          <a:prstGeom prst="rect">
            <a:avLst/>
          </a:prstGeom>
          <a:solidFill>
            <a:srgbClr val="E9B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78BA74-D86F-4431-91A8-B0EE705B4B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376666"/>
            <a:ext cx="10515600" cy="650945"/>
          </a:xfrm>
        </p:spPr>
        <p:txBody>
          <a:bodyPr anchor="ctr"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651AD6-ED19-410D-8057-9EDCF5E55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F9E9B-232F-49AB-B5A8-4C754CFA080D}" type="datetimeFigureOut">
              <a:rPr lang="es-ES" smtClean="0"/>
              <a:pPr/>
              <a:t>06/02/2020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0B98FB-858D-4E71-AC96-C032CD012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dirty="0"/>
              <a:t>www.seal.org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69B9B7-B672-4519-B317-11E246D72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0B2E-C050-4E22-879D-8163E645FB31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8BD6B55C-52A6-4958-9382-E716D95689E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905623" y="2078266"/>
            <a:ext cx="2298160" cy="208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/>
            </a:lvl1pPr>
          </a:lstStyle>
          <a:p>
            <a:endParaRPr lang="es-E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B77DA85-5558-4C2A-A6C1-C6FEFA12BB95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6282361" y="2078266"/>
            <a:ext cx="2298160" cy="208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/>
            </a:lvl1pPr>
          </a:lstStyle>
          <a:p>
            <a:endParaRPr lang="es-E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93F514CB-2871-4293-8C2F-D597EA923FEF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3593992" y="2078266"/>
            <a:ext cx="2298160" cy="208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/>
            </a:lvl1pPr>
          </a:lstStyle>
          <a:p>
            <a:endParaRPr lang="es-ES" dirty="0"/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3EE3A2B-0FAD-4E35-A3A8-71F4F48A0601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8970731" y="2078266"/>
            <a:ext cx="2298160" cy="208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/>
            </a:lvl1pPr>
          </a:lstStyle>
          <a:p>
            <a:endParaRPr lang="es-ES" dirty="0"/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99D38F7B-0351-435A-9BAC-00974C3AC4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08564" y="305289"/>
            <a:ext cx="722322" cy="722322"/>
          </a:xfrm>
          <a:prstGeom prst="rect">
            <a:avLst/>
          </a:prstGeom>
        </p:spPr>
      </p:pic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4687D439-EDDE-4355-98D9-D52483F5B27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1850" y="1228725"/>
            <a:ext cx="10521950" cy="714375"/>
          </a:xfrm>
        </p:spPr>
        <p:txBody>
          <a:bodyPr>
            <a:normAutofit/>
          </a:bodyPr>
          <a:lstStyle>
            <a:lvl1pPr algn="ctr"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s-ES" dirty="0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2421026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FCAD378-75E3-41D7-8934-25DA1E6E3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B21BB13-11EA-45B5-8BE9-E5BB13DC7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0F11B7-1DBF-4FEF-9E50-F29F0D4317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F9E9B-232F-49AB-B5A8-4C754CFA080D}" type="datetimeFigureOut">
              <a:rPr lang="es-ES" smtClean="0"/>
              <a:pPr/>
              <a:t>06/02/2020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AA0F8E-AA18-434F-A1A8-E1E6D172E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_tradnl" dirty="0"/>
              <a:t>www.seal.org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9FD7DB-37D8-4C1B-9DCD-56CBCE806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C0B2E-C050-4E22-879D-8163E645FB31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4499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63" r:id="rId4"/>
    <p:sldLayoutId id="2147483664" r:id="rId5"/>
    <p:sldLayoutId id="2147483665" r:id="rId6"/>
    <p:sldLayoutId id="2147483650" r:id="rId7"/>
    <p:sldLayoutId id="2147483652" r:id="rId8"/>
    <p:sldLayoutId id="2147483651" r:id="rId9"/>
    <p:sldLayoutId id="2147483661" r:id="rId10"/>
    <p:sldLayoutId id="2147483654" r:id="rId11"/>
    <p:sldLayoutId id="214748365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1">
            <a:lumMod val="65000"/>
          </a:schemeClr>
        </a:buClr>
        <a:buSzPct val="75000"/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http://www.free-powerpoint-templates-design.com/" TargetMode="External"/><Relationship Id="rId4" Type="http://schemas.openxmlformats.org/officeDocument/2006/relationships/image" Target="../media/image10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8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12" Type="http://schemas.openxmlformats.org/officeDocument/2006/relationships/image" Target="../media/image47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www.free-powerpoint-templates-design.com/" TargetMode="External"/><Relationship Id="rId11" Type="http://schemas.openxmlformats.org/officeDocument/2006/relationships/image" Target="../media/image46.png"/><Relationship Id="rId5" Type="http://schemas.openxmlformats.org/officeDocument/2006/relationships/image" Target="../media/image42.png"/><Relationship Id="rId10" Type="http://schemas.openxmlformats.org/officeDocument/2006/relationships/image" Target="../media/image45.png"/><Relationship Id="rId4" Type="http://schemas.openxmlformats.org/officeDocument/2006/relationships/image" Target="../media/image12.svg"/><Relationship Id="rId9" Type="http://schemas.openxmlformats.org/officeDocument/2006/relationships/image" Target="../media/image44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ráfico 37">
            <a:extLst>
              <a:ext uri="{FF2B5EF4-FFF2-40B4-BE49-F238E27FC236}">
                <a16:creationId xmlns:a16="http://schemas.microsoft.com/office/drawing/2014/main" id="{FA7E03EA-3565-4F85-8DDE-36CC17EB66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006229">
            <a:off x="1176201" y="114494"/>
            <a:ext cx="9582691" cy="685761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789B08C-43B9-4862-BDF0-1A054C959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Activity 2: Design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02A5A9-26C5-4A92-B6A5-FAAC36BC6A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/>
              <a:t>Presenter: Francisco Aragó (UJI)</a:t>
            </a:r>
          </a:p>
          <a:p>
            <a:r>
              <a:rPr lang="en-US" sz="2000" dirty="0"/>
              <a:t>Agreements after Second Plenary Meeting</a:t>
            </a:r>
          </a:p>
          <a:p>
            <a:r>
              <a:rPr lang="en-US" sz="1600" dirty="0"/>
              <a:t>()</a:t>
            </a:r>
          </a:p>
          <a:p>
            <a:endParaRPr lang="es-ES" dirty="0"/>
          </a:p>
        </p:txBody>
      </p:sp>
      <p:sp>
        <p:nvSpPr>
          <p:cNvPr id="4" name="TextBox 78">
            <a:hlinkClick r:id="rId5"/>
            <a:extLst>
              <a:ext uri="{FF2B5EF4-FFF2-40B4-BE49-F238E27FC236}">
                <a16:creationId xmlns:a16="http://schemas.microsoft.com/office/drawing/2014/main" id="{6807996E-AFDE-4CED-940E-A34CB141C071}"/>
              </a:ext>
            </a:extLst>
          </p:cNvPr>
          <p:cNvSpPr txBox="1"/>
          <p:nvPr/>
        </p:nvSpPr>
        <p:spPr>
          <a:xfrm>
            <a:off x="962935" y="6046085"/>
            <a:ext cx="4576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project has received funding from the European Union’s Horizon 2020 research and innovation </a:t>
            </a:r>
            <a:r>
              <a:rPr lang="en-US" sz="1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programme</a:t>
            </a:r>
            <a:r>
              <a:rPr lang="en-US" sz="1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under grant agreement No. //////////////</a:t>
            </a:r>
            <a:endParaRPr lang="en-GB" sz="1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8C439189-3489-42FB-A76E-889D2F055CA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91883" y="257278"/>
            <a:ext cx="1995334" cy="734716"/>
          </a:xfrm>
          <a:prstGeom prst="rect">
            <a:avLst/>
          </a:prstGeom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D462984F-8CBC-4B23-A34C-54433745A4B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93" y="5991744"/>
            <a:ext cx="716042" cy="507831"/>
          </a:xfrm>
          <a:prstGeom prst="rect">
            <a:avLst/>
          </a:prstGeom>
        </p:spPr>
      </p:pic>
      <p:sp>
        <p:nvSpPr>
          <p:cNvPr id="7" name="TextBox 82">
            <a:extLst>
              <a:ext uri="{FF2B5EF4-FFF2-40B4-BE49-F238E27FC236}">
                <a16:creationId xmlns:a16="http://schemas.microsoft.com/office/drawing/2014/main" id="{78550DE1-EE4D-4C9C-A02A-0ABA63230E29}"/>
              </a:ext>
            </a:extLst>
          </p:cNvPr>
          <p:cNvSpPr txBox="1"/>
          <p:nvPr/>
        </p:nvSpPr>
        <p:spPr>
          <a:xfrm>
            <a:off x="3685759" y="6582422"/>
            <a:ext cx="48204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project-seal.eu</a:t>
            </a:r>
          </a:p>
        </p:txBody>
      </p:sp>
      <p:grpSp>
        <p:nvGrpSpPr>
          <p:cNvPr id="8" name="Group 18">
            <a:extLst>
              <a:ext uri="{FF2B5EF4-FFF2-40B4-BE49-F238E27FC236}">
                <a16:creationId xmlns:a16="http://schemas.microsoft.com/office/drawing/2014/main" id="{2C188DF6-4D1A-430D-9812-4B26915D9954}"/>
              </a:ext>
            </a:extLst>
          </p:cNvPr>
          <p:cNvGrpSpPr/>
          <p:nvPr/>
        </p:nvGrpSpPr>
        <p:grpSpPr>
          <a:xfrm>
            <a:off x="7967450" y="3619575"/>
            <a:ext cx="4071284" cy="2451758"/>
            <a:chOff x="4098364" y="1571764"/>
            <a:chExt cx="7301609" cy="4397082"/>
          </a:xfrm>
        </p:grpSpPr>
        <p:grpSp>
          <p:nvGrpSpPr>
            <p:cNvPr id="9" name="Graphic 55">
              <a:extLst>
                <a:ext uri="{FF2B5EF4-FFF2-40B4-BE49-F238E27FC236}">
                  <a16:creationId xmlns:a16="http://schemas.microsoft.com/office/drawing/2014/main" id="{9F16D88F-BE23-482C-9898-1F6508412A2A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34" name="Freeform: Shape 44">
                <a:extLst>
                  <a:ext uri="{FF2B5EF4-FFF2-40B4-BE49-F238E27FC236}">
                    <a16:creationId xmlns:a16="http://schemas.microsoft.com/office/drawing/2014/main" id="{DB2A4B5E-07D8-4DE9-B9C7-8684270B4BC1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45">
                <a:extLst>
                  <a:ext uri="{FF2B5EF4-FFF2-40B4-BE49-F238E27FC236}">
                    <a16:creationId xmlns:a16="http://schemas.microsoft.com/office/drawing/2014/main" id="{F8579CA8-CEDC-4D01-B446-BF2B9923D59D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" name="Freeform: Shape 20">
              <a:extLst>
                <a:ext uri="{FF2B5EF4-FFF2-40B4-BE49-F238E27FC236}">
                  <a16:creationId xmlns:a16="http://schemas.microsoft.com/office/drawing/2014/main" id="{605588DE-413C-4FD2-892D-238FE892D64C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21">
              <a:extLst>
                <a:ext uri="{FF2B5EF4-FFF2-40B4-BE49-F238E27FC236}">
                  <a16:creationId xmlns:a16="http://schemas.microsoft.com/office/drawing/2014/main" id="{1F80FAFA-71F8-4D73-A690-91644519842D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22">
              <a:extLst>
                <a:ext uri="{FF2B5EF4-FFF2-40B4-BE49-F238E27FC236}">
                  <a16:creationId xmlns:a16="http://schemas.microsoft.com/office/drawing/2014/main" id="{A8FFACCA-194C-447C-9F5C-E0A63D89E4E2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23">
              <a:extLst>
                <a:ext uri="{FF2B5EF4-FFF2-40B4-BE49-F238E27FC236}">
                  <a16:creationId xmlns:a16="http://schemas.microsoft.com/office/drawing/2014/main" id="{EB6B56E5-2ABA-453C-B0A1-ECB3C7C7C9B6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24">
              <a:extLst>
                <a:ext uri="{FF2B5EF4-FFF2-40B4-BE49-F238E27FC236}">
                  <a16:creationId xmlns:a16="http://schemas.microsoft.com/office/drawing/2014/main" id="{B520E378-18BC-461A-80F0-9CD2EC720C81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25">
              <a:extLst>
                <a:ext uri="{FF2B5EF4-FFF2-40B4-BE49-F238E27FC236}">
                  <a16:creationId xmlns:a16="http://schemas.microsoft.com/office/drawing/2014/main" id="{CE2F6670-33F5-4496-B9D4-6E98DB45B03A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26">
              <a:extLst>
                <a:ext uri="{FF2B5EF4-FFF2-40B4-BE49-F238E27FC236}">
                  <a16:creationId xmlns:a16="http://schemas.microsoft.com/office/drawing/2014/main" id="{10D9421C-3FE7-44AF-9D41-63BDFE610774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27">
              <a:extLst>
                <a:ext uri="{FF2B5EF4-FFF2-40B4-BE49-F238E27FC236}">
                  <a16:creationId xmlns:a16="http://schemas.microsoft.com/office/drawing/2014/main" id="{A3E480E3-043A-44AD-86D5-3734572DAB8A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28">
              <a:extLst>
                <a:ext uri="{FF2B5EF4-FFF2-40B4-BE49-F238E27FC236}">
                  <a16:creationId xmlns:a16="http://schemas.microsoft.com/office/drawing/2014/main" id="{9CDEE4E3-A773-4D28-B4AD-BEC6222FE05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29">
              <a:extLst>
                <a:ext uri="{FF2B5EF4-FFF2-40B4-BE49-F238E27FC236}">
                  <a16:creationId xmlns:a16="http://schemas.microsoft.com/office/drawing/2014/main" id="{58A6CDD4-350C-45DF-B613-DB332119645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30">
              <a:extLst>
                <a:ext uri="{FF2B5EF4-FFF2-40B4-BE49-F238E27FC236}">
                  <a16:creationId xmlns:a16="http://schemas.microsoft.com/office/drawing/2014/main" id="{C37393A7-6570-4F08-98FA-FF0699DB5535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31">
              <a:extLst>
                <a:ext uri="{FF2B5EF4-FFF2-40B4-BE49-F238E27FC236}">
                  <a16:creationId xmlns:a16="http://schemas.microsoft.com/office/drawing/2014/main" id="{C76400D0-374D-46C5-82C8-B10DE4B239B1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32">
              <a:extLst>
                <a:ext uri="{FF2B5EF4-FFF2-40B4-BE49-F238E27FC236}">
                  <a16:creationId xmlns:a16="http://schemas.microsoft.com/office/drawing/2014/main" id="{7BB01705-7ED1-4FC7-84B3-37E2FC5CA45D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chemeClr val="accent3">
                <a:lumMod val="50000"/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3" name="Group 33">
              <a:extLst>
                <a:ext uri="{FF2B5EF4-FFF2-40B4-BE49-F238E27FC236}">
                  <a16:creationId xmlns:a16="http://schemas.microsoft.com/office/drawing/2014/main" id="{03D69B5C-2F35-4DAA-864F-43A2DCA3072D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30" name="Rectangle 40">
                <a:extLst>
                  <a:ext uri="{FF2B5EF4-FFF2-40B4-BE49-F238E27FC236}">
                    <a16:creationId xmlns:a16="http://schemas.microsoft.com/office/drawing/2014/main" id="{2B0A6D22-F175-4308-BE5D-8C39B57587FA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41">
                <a:extLst>
                  <a:ext uri="{FF2B5EF4-FFF2-40B4-BE49-F238E27FC236}">
                    <a16:creationId xmlns:a16="http://schemas.microsoft.com/office/drawing/2014/main" id="{9FC2430D-F6BA-4850-9155-283C1AA67DEA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42">
                <a:extLst>
                  <a:ext uri="{FF2B5EF4-FFF2-40B4-BE49-F238E27FC236}">
                    <a16:creationId xmlns:a16="http://schemas.microsoft.com/office/drawing/2014/main" id="{BE08B63D-A23E-4959-9775-CA06FFC8D48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43">
                <a:extLst>
                  <a:ext uri="{FF2B5EF4-FFF2-40B4-BE49-F238E27FC236}">
                    <a16:creationId xmlns:a16="http://schemas.microsoft.com/office/drawing/2014/main" id="{2246D467-0217-4090-925B-A443177C3547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34">
              <a:extLst>
                <a:ext uri="{FF2B5EF4-FFF2-40B4-BE49-F238E27FC236}">
                  <a16:creationId xmlns:a16="http://schemas.microsoft.com/office/drawing/2014/main" id="{B293BF38-8712-4FC7-B13B-F0E5059F4DAD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27" name="Oval 37">
                <a:extLst>
                  <a:ext uri="{FF2B5EF4-FFF2-40B4-BE49-F238E27FC236}">
                    <a16:creationId xmlns:a16="http://schemas.microsoft.com/office/drawing/2014/main" id="{13DDB47F-F333-43A8-BE9E-77EDDEF37EFD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38">
                <a:extLst>
                  <a:ext uri="{FF2B5EF4-FFF2-40B4-BE49-F238E27FC236}">
                    <a16:creationId xmlns:a16="http://schemas.microsoft.com/office/drawing/2014/main" id="{1D6635C2-6B72-4A56-BF5A-9D9444E5A209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39">
                <a:extLst>
                  <a:ext uri="{FF2B5EF4-FFF2-40B4-BE49-F238E27FC236}">
                    <a16:creationId xmlns:a16="http://schemas.microsoft.com/office/drawing/2014/main" id="{40C877AC-0E49-4B59-8DF8-097B1A91AD4C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: Rounded Corners 35">
              <a:extLst>
                <a:ext uri="{FF2B5EF4-FFF2-40B4-BE49-F238E27FC236}">
                  <a16:creationId xmlns:a16="http://schemas.microsoft.com/office/drawing/2014/main" id="{AD378A19-0E54-443D-99CB-5EE5D71272DE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36">
              <a:extLst>
                <a:ext uri="{FF2B5EF4-FFF2-40B4-BE49-F238E27FC236}">
                  <a16:creationId xmlns:a16="http://schemas.microsoft.com/office/drawing/2014/main" id="{741F0E89-EA71-41CA-A1D6-585B58624005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3625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UC2 - User configures a persistence storage</a:t>
            </a:r>
          </a:p>
          <a:p>
            <a:pPr lvl="1"/>
            <a:r>
              <a:rPr lang="en-US" sz="2200" dirty="0">
                <a:sym typeface="Wingdings" pitchFamily="2" charset="2"/>
              </a:rPr>
              <a:t>Access Dashboard and choose Persistence </a:t>
            </a:r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config</a:t>
            </a:r>
            <a:r>
              <a:rPr lang="en-US" sz="2200" dirty="0">
                <a:sym typeface="Wingdings" pitchFamily="2" charset="2"/>
              </a:rPr>
              <a:t> option </a:t>
            </a:r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or hit the save button</a:t>
            </a:r>
          </a:p>
          <a:p>
            <a:pPr lvl="1"/>
            <a:r>
              <a:rPr lang="en-US" sz="2200" dirty="0">
                <a:sym typeface="Wingdings" pitchFamily="2" charset="2"/>
              </a:rPr>
              <a:t>A discovery service will list all the available storage options</a:t>
            </a:r>
          </a:p>
          <a:p>
            <a:pPr lvl="1"/>
            <a:r>
              <a:rPr lang="en-US" sz="2200" dirty="0">
                <a:sym typeface="Wingdings" pitchFamily="2" charset="2"/>
              </a:rPr>
              <a:t>User chooses a method and control is passed to the specific module</a:t>
            </a:r>
          </a:p>
          <a:p>
            <a:pPr lvl="1"/>
            <a:r>
              <a:rPr lang="en-US" sz="2200" dirty="0">
                <a:sym typeface="Wingdings" pitchFamily="2" charset="2"/>
              </a:rPr>
              <a:t>The module will set up a secure persistence storage</a:t>
            </a:r>
          </a:p>
          <a:p>
            <a:pPr lvl="2"/>
            <a:r>
              <a:rPr lang="en-US" sz="2200" dirty="0">
                <a:sym typeface="Wingdings" pitchFamily="2" charset="2"/>
              </a:rPr>
              <a:t>User settings can be set by the module to facilitate persistence storage access on future accesses</a:t>
            </a:r>
          </a:p>
        </p:txBody>
      </p:sp>
    </p:spTree>
    <p:extLst>
      <p:ext uri="{BB962C8B-B14F-4D97-AF65-F5344CB8AC3E}">
        <p14:creationId xmlns:p14="http://schemas.microsoft.com/office/powerpoint/2010/main" val="1689822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UC3 - User adds an identity to his account</a:t>
            </a:r>
          </a:p>
          <a:p>
            <a:pPr lvl="1"/>
            <a:r>
              <a:rPr lang="en-US" sz="2200" dirty="0">
                <a:sym typeface="Wingdings" pitchFamily="2" charset="2"/>
              </a:rPr>
              <a:t>Access Dashboard and choose Identity option</a:t>
            </a:r>
          </a:p>
          <a:p>
            <a:pPr lvl="1"/>
            <a:r>
              <a:rPr lang="en-US" sz="2200" dirty="0">
                <a:sym typeface="Wingdings" pitchFamily="2" charset="2"/>
              </a:rPr>
              <a:t>A discovery service will list all the available identities to query</a:t>
            </a:r>
          </a:p>
          <a:p>
            <a:pPr lvl="1"/>
            <a:r>
              <a:rPr lang="en-US" sz="2200" dirty="0">
                <a:sym typeface="Wingdings" pitchFamily="2" charset="2"/>
              </a:rPr>
              <a:t>User chooses an identity and control is passed to the specific module</a:t>
            </a:r>
          </a:p>
          <a:p>
            <a:pPr lvl="2"/>
            <a:r>
              <a:rPr lang="en-US" sz="2200" dirty="0">
                <a:sym typeface="Wingdings" pitchFamily="2" charset="2"/>
              </a:rPr>
              <a:t>Generally server-side module, but mobile app could have some local module</a:t>
            </a:r>
          </a:p>
          <a:p>
            <a:pPr lvl="1"/>
            <a:r>
              <a:rPr lang="en-US" sz="2200" dirty="0">
                <a:sym typeface="Wingdings" pitchFamily="2" charset="2"/>
              </a:rPr>
              <a:t>The module will authenticate the user and obtain a trusted data set</a:t>
            </a:r>
          </a:p>
          <a:p>
            <a:pPr lvl="1"/>
            <a:r>
              <a:rPr lang="en-US" sz="2200" dirty="0">
                <a:sym typeface="Wingdings" pitchFamily="2" charset="2"/>
              </a:rPr>
              <a:t>The data set is stored on session </a:t>
            </a:r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by the module</a:t>
            </a:r>
          </a:p>
          <a:p>
            <a:pPr lvl="2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If the user wasn’t authenticated, this will be set as the authenticated identity</a:t>
            </a:r>
          </a:p>
          <a:p>
            <a:pPr lvl="2"/>
            <a:r>
              <a:rPr lang="en-US" sz="2200" dirty="0">
                <a:sym typeface="Wingdings" pitchFamily="2" charset="2"/>
              </a:rPr>
              <a:t> The user will have to push save for it to write on persistence storage, if configured</a:t>
            </a:r>
          </a:p>
          <a:p>
            <a:pPr lvl="2"/>
            <a:r>
              <a:rPr lang="en-US" sz="2200" dirty="0">
                <a:sym typeface="Wingdings" pitchFamily="2" charset="2"/>
              </a:rPr>
              <a:t>If user pushes save and storage not configured, prompt to configure</a:t>
            </a:r>
            <a:endParaRPr lang="en-US" sz="20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667740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UC4 - User wants to move data to another persistent storage</a:t>
            </a:r>
          </a:p>
          <a:p>
            <a:pPr lvl="1"/>
            <a:r>
              <a:rPr lang="en-US" sz="2200" dirty="0">
                <a:sym typeface="Wingdings" pitchFamily="2" charset="2"/>
              </a:rPr>
              <a:t>Access Dashboard and choose Persistence option (while there is another one already configured)</a:t>
            </a:r>
          </a:p>
          <a:p>
            <a:pPr lvl="1"/>
            <a:r>
              <a:rPr lang="en-US" sz="2200" dirty="0">
                <a:sym typeface="Wingdings" pitchFamily="2" charset="2"/>
              </a:rPr>
              <a:t>A discovery service will list all the available storage options</a:t>
            </a:r>
          </a:p>
          <a:p>
            <a:pPr lvl="1"/>
            <a:r>
              <a:rPr lang="en-US" sz="2200" dirty="0">
                <a:sym typeface="Wingdings" pitchFamily="2" charset="2"/>
              </a:rPr>
              <a:t>User chooses a method and control is passed to the specific module</a:t>
            </a:r>
          </a:p>
          <a:p>
            <a:pPr lvl="1"/>
            <a:r>
              <a:rPr lang="en-US" sz="2200" dirty="0">
                <a:sym typeface="Wingdings" pitchFamily="2" charset="2"/>
              </a:rPr>
              <a:t>The module will set up a secure persistence storage</a:t>
            </a:r>
          </a:p>
          <a:p>
            <a:pPr lvl="1"/>
            <a:r>
              <a:rPr lang="en-US" sz="2200" dirty="0">
                <a:sym typeface="Wingdings" pitchFamily="2" charset="2"/>
              </a:rPr>
              <a:t>All claims are copied to the new location</a:t>
            </a:r>
          </a:p>
          <a:p>
            <a:pPr lvl="1"/>
            <a:r>
              <a:rPr lang="en-US" sz="2200" dirty="0">
                <a:sym typeface="Wingdings" pitchFamily="2" charset="2"/>
              </a:rPr>
              <a:t>The user is prompted to choose whether to keep the current or set the new persistence module as active</a:t>
            </a:r>
          </a:p>
          <a:p>
            <a:pPr lvl="2"/>
            <a:r>
              <a:rPr lang="en-US" sz="2200" dirty="0">
                <a:sym typeface="Wingdings" pitchFamily="2" charset="2"/>
              </a:rPr>
              <a:t>If new is chosen, the new location is set as the new persistence module</a:t>
            </a:r>
          </a:p>
          <a:p>
            <a:pPr lvl="3"/>
            <a:r>
              <a:rPr lang="en-US" sz="2200" dirty="0">
                <a:sym typeface="Wingdings" pitchFamily="2" charset="2"/>
              </a:rPr>
              <a:t>Settings are updated</a:t>
            </a:r>
          </a:p>
          <a:p>
            <a:pPr lvl="1"/>
            <a:endParaRPr lang="en-US" sz="2200" dirty="0">
              <a:sym typeface="Wingdings" pitchFamily="2" charset="2"/>
            </a:endParaRPr>
          </a:p>
          <a:p>
            <a:pPr lvl="1"/>
            <a:endParaRPr lang="en-GB" sz="20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852279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UC5 - User wants to generate a verifiable claim</a:t>
            </a:r>
            <a:endParaRPr lang="en-US" sz="2200" dirty="0">
              <a:sym typeface="Wingdings" pitchFamily="2" charset="2"/>
            </a:endParaRPr>
          </a:p>
          <a:p>
            <a:pPr lvl="1"/>
            <a:r>
              <a:rPr lang="en-US" sz="2200" dirty="0">
                <a:sym typeface="Wingdings" pitchFamily="2" charset="2"/>
              </a:rPr>
              <a:t>Access Dashboard and choose Verifiable claim option </a:t>
            </a:r>
          </a:p>
          <a:p>
            <a:pPr lvl="1"/>
            <a:r>
              <a:rPr lang="en-US" sz="2200" dirty="0">
                <a:sym typeface="Wingdings" pitchFamily="2" charset="2"/>
              </a:rPr>
              <a:t>Selector of verifiable claim models is shown</a:t>
            </a:r>
          </a:p>
          <a:p>
            <a:pPr lvl="2"/>
            <a:r>
              <a:rPr lang="en-US" sz="2200" dirty="0">
                <a:sym typeface="Wingdings" pitchFamily="2" charset="2"/>
              </a:rPr>
              <a:t>If environment allows for unbound claim content, a data selection screen could be shown to select the data to include</a:t>
            </a:r>
          </a:p>
          <a:p>
            <a:pPr lvl="1"/>
            <a:r>
              <a:rPr lang="en-US" sz="2200" strike="sngStrike" dirty="0">
                <a:sym typeface="Wingdings" pitchFamily="2" charset="2"/>
              </a:rPr>
              <a:t>Selector of possible destinations is shown</a:t>
            </a:r>
          </a:p>
          <a:p>
            <a:pPr lvl="1"/>
            <a:r>
              <a:rPr lang="en-US" sz="2200" dirty="0">
                <a:sym typeface="Wingdings" pitchFamily="2" charset="2"/>
              </a:rPr>
              <a:t>Module takes control and builds the selected model, with the expected/selected content, and issues it for the selected destination </a:t>
            </a:r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(module will have its own ‘recipe’ to build defined VCs)</a:t>
            </a:r>
            <a:r>
              <a:rPr lang="en-US" sz="2200" dirty="0">
                <a:sym typeface="Wingdings" pitchFamily="2" charset="2"/>
              </a:rPr>
              <a:t>.</a:t>
            </a:r>
          </a:p>
          <a:p>
            <a:pPr lvl="2"/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Needed data sets will be first searched on the session data store (they can be there from loading a persistence datastore, or from live sources queried just before choosing to generate the VC). If not in session the module will trigger the access to the needed live sources.</a:t>
            </a:r>
          </a:p>
          <a:p>
            <a:pPr lvl="1"/>
            <a:endParaRPr lang="en-US" sz="2200" dirty="0">
              <a:sym typeface="Wingdings" pitchFamily="2" charset="2"/>
            </a:endParaRPr>
          </a:p>
          <a:p>
            <a:pPr lvl="1"/>
            <a:endParaRPr lang="en-GB" sz="20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53403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User wants to revoke, amend or refresh a verifiable claim</a:t>
            </a:r>
            <a:endParaRPr lang="en-US" sz="2200" dirty="0">
              <a:sym typeface="Wingdings" pitchFamily="2" charset="2"/>
            </a:endParaRPr>
          </a:p>
          <a:p>
            <a:pPr lvl="1"/>
            <a:r>
              <a:rPr lang="en-US" sz="2200" dirty="0">
                <a:sym typeface="Wingdings" pitchFamily="2" charset="2"/>
              </a:rPr>
              <a:t>This management is specific to the chosen SSI environment</a:t>
            </a:r>
          </a:p>
          <a:p>
            <a:pPr lvl="1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For SEAL to be able to handle revocation of emitted VCs:</a:t>
            </a:r>
          </a:p>
          <a:p>
            <a:pPr lvl="2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By the user:</a:t>
            </a:r>
          </a:p>
          <a:p>
            <a:pPr lvl="3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Each VC module would implement a revocation interface</a:t>
            </a:r>
          </a:p>
          <a:p>
            <a:pPr lvl="3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User would need to have a register of all the emitted VCs and a UI for the user to choose</a:t>
            </a:r>
          </a:p>
          <a:p>
            <a:pPr lvl="3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Revoke datasets:</a:t>
            </a:r>
          </a:p>
          <a:p>
            <a:pPr lvl="4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User would need a register of which datasets have been emitted into which VCs)</a:t>
            </a:r>
          </a:p>
          <a:p>
            <a:pPr lvl="2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By third parties:</a:t>
            </a:r>
          </a:p>
          <a:p>
            <a:pPr lvl="3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The validation officers should have a UI to revoke emitted claims</a:t>
            </a:r>
          </a:p>
          <a:p>
            <a:pPr lvl="3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Validation modules supporting revocation WOULD NEED to store some VC registry, with info to know what to revoke.</a:t>
            </a:r>
          </a:p>
          <a:p>
            <a:pPr lvl="3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SEAL would need an automated agent to receive revocation </a:t>
            </a:r>
            <a:r>
              <a:rPr lang="en-US" sz="2200" dirty="0" err="1">
                <a:solidFill>
                  <a:srgbClr val="FF0000"/>
                </a:solidFill>
                <a:sym typeface="Wingdings" pitchFamily="2" charset="2"/>
              </a:rPr>
              <a:t>reqs</a:t>
            </a:r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 by validators and forward them to claim modules (and the register of dataset-to-claim  should be in SEAL, not in user space)</a:t>
            </a:r>
          </a:p>
          <a:p>
            <a:pPr lvl="1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Revocation of datasets: Same as above, but every time the user connects, SEAL checks the blacklist and removes any revoked dataset. </a:t>
            </a:r>
          </a:p>
          <a:p>
            <a:pPr lvl="1"/>
            <a:endParaRPr lang="en-US" sz="2200" dirty="0">
              <a:sym typeface="Wingdings" pitchFamily="2" charset="2"/>
            </a:endParaRPr>
          </a:p>
          <a:p>
            <a:pPr lvl="1"/>
            <a:endParaRPr lang="en-GB" sz="20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37027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2" indent="0">
              <a:spcBef>
                <a:spcPts val="1000"/>
              </a:spcBef>
              <a:buSzTx/>
              <a:buNone/>
            </a:pPr>
            <a:r>
              <a:rPr lang="en-GB" b="1" dirty="0"/>
              <a:t>UC6 - User wants to spawn a derivative identifier</a:t>
            </a:r>
            <a:endParaRPr lang="en-US" sz="2200" dirty="0">
              <a:sym typeface="Wingdings" pitchFamily="2" charset="2"/>
            </a:endParaRPr>
          </a:p>
          <a:p>
            <a:pPr lvl="1"/>
            <a:r>
              <a:rPr lang="en-US" sz="2200" dirty="0">
                <a:sym typeface="Wingdings" pitchFamily="2" charset="2"/>
              </a:rPr>
              <a:t>Access Dashboard and choose Derived Identity option</a:t>
            </a:r>
          </a:p>
          <a:p>
            <a:pPr lvl="1"/>
            <a:r>
              <a:rPr lang="en-US" sz="2200" dirty="0">
                <a:sym typeface="Wingdings" pitchFamily="2" charset="2"/>
              </a:rPr>
              <a:t>A discovery service will list all the available derivation methods</a:t>
            </a:r>
          </a:p>
          <a:p>
            <a:pPr lvl="1"/>
            <a:r>
              <a:rPr lang="en-US" sz="2200" dirty="0">
                <a:sym typeface="Wingdings" pitchFamily="2" charset="2"/>
              </a:rPr>
              <a:t>User chooses a method and control is passed to the specific module</a:t>
            </a:r>
          </a:p>
          <a:p>
            <a:pPr lvl="1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If the user is not authenticated </a:t>
            </a:r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with a live source</a:t>
            </a:r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, </a:t>
            </a:r>
            <a:r>
              <a:rPr lang="en-US" sz="2200" strike="sngStrike" dirty="0">
                <a:solidFill>
                  <a:srgbClr val="FF0000"/>
                </a:solidFill>
                <a:sym typeface="Wingdings" pitchFamily="2" charset="2"/>
              </a:rPr>
              <a:t>authentication use case is prompted </a:t>
            </a:r>
            <a:r>
              <a:rPr lang="en-US" sz="2200" strike="sngStrike" dirty="0">
                <a:solidFill>
                  <a:srgbClr val="FFC000"/>
                </a:solidFill>
                <a:sym typeface="Wingdings" pitchFamily="2" charset="2"/>
              </a:rPr>
              <a:t> </a:t>
            </a:r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this option is not available and user is requested to authenticate first</a:t>
            </a:r>
            <a:endParaRPr lang="en-US" sz="2200" dirty="0">
              <a:solidFill>
                <a:srgbClr val="FF0000"/>
              </a:solidFill>
              <a:sym typeface="Wingdings" pitchFamily="2" charset="2"/>
            </a:endParaRPr>
          </a:p>
          <a:p>
            <a:pPr lvl="1"/>
            <a:r>
              <a:rPr lang="en-US" sz="2200" dirty="0">
                <a:sym typeface="Wingdings" pitchFamily="2" charset="2"/>
              </a:rPr>
              <a:t>The module will generate the new identity</a:t>
            </a:r>
          </a:p>
          <a:p>
            <a:pPr lvl="2"/>
            <a:r>
              <a:rPr lang="en-US" sz="2200" dirty="0">
                <a:sym typeface="Wingdings" pitchFamily="2" charset="2"/>
              </a:rPr>
              <a:t> Methods can possibly generate auth credentials (i.e. password, software certificate, etc.), in which case, they will be stored on the proper </a:t>
            </a:r>
            <a:r>
              <a:rPr lang="en-US" sz="2200" dirty="0" err="1">
                <a:sym typeface="Wingdings" pitchFamily="2" charset="2"/>
              </a:rPr>
              <a:t>IdP</a:t>
            </a:r>
            <a:r>
              <a:rPr lang="en-US" sz="2200" dirty="0">
                <a:sym typeface="Wingdings" pitchFamily="2" charset="2"/>
              </a:rPr>
              <a:t>.</a:t>
            </a:r>
          </a:p>
          <a:p>
            <a:pPr lvl="1"/>
            <a:r>
              <a:rPr lang="en-US" sz="2200" dirty="0">
                <a:sym typeface="Wingdings" pitchFamily="2" charset="2"/>
              </a:rPr>
              <a:t>Identifier is stored on the session</a:t>
            </a:r>
          </a:p>
          <a:p>
            <a:pPr lvl="2"/>
            <a:r>
              <a:rPr lang="en-US" sz="2200" dirty="0">
                <a:sym typeface="Wingdings" pitchFamily="2" charset="2"/>
              </a:rPr>
              <a:t>Credentials, if any, are shown/returned to the user.</a:t>
            </a:r>
          </a:p>
          <a:p>
            <a:pPr lvl="2"/>
            <a:r>
              <a:rPr lang="en-US" sz="2000" dirty="0">
                <a:sym typeface="Wingdings" pitchFamily="2" charset="2"/>
              </a:rPr>
              <a:t>High LoA linking info is automatically generated and stored on persistence</a:t>
            </a:r>
          </a:p>
          <a:p>
            <a:pPr lvl="3"/>
            <a:r>
              <a:rPr lang="en-US" sz="2000" dirty="0">
                <a:sym typeface="Wingdings" pitchFamily="2" charset="2"/>
              </a:rPr>
              <a:t>Relating the authenticated identity and the derived identity</a:t>
            </a:r>
          </a:p>
        </p:txBody>
      </p:sp>
    </p:spTree>
    <p:extLst>
      <p:ext uri="{BB962C8B-B14F-4D97-AF65-F5344CB8AC3E}">
        <p14:creationId xmlns:p14="http://schemas.microsoft.com/office/powerpoint/2010/main" val="3222806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2" indent="0">
              <a:spcBef>
                <a:spcPts val="1000"/>
              </a:spcBef>
              <a:buSzTx/>
              <a:buNone/>
            </a:pPr>
            <a:r>
              <a:rPr lang="en-US" b="1" dirty="0"/>
              <a:t>UC7 - User wants to raise the trust level of a link between two identities</a:t>
            </a:r>
            <a:endParaRPr lang="en-US" sz="2200" dirty="0">
              <a:sym typeface="Wingdings" pitchFamily="2" charset="2"/>
            </a:endParaRPr>
          </a:p>
          <a:p>
            <a:pPr lvl="1"/>
            <a:r>
              <a:rPr lang="en-US" sz="2200" dirty="0">
                <a:sym typeface="Wingdings" pitchFamily="2" charset="2"/>
              </a:rPr>
              <a:t>Access Dashboard and choose Identity Reconciliation option</a:t>
            </a:r>
          </a:p>
          <a:p>
            <a:pPr lvl="1"/>
            <a:r>
              <a:rPr lang="en-US" sz="2200" dirty="0">
                <a:sym typeface="Wingdings" pitchFamily="2" charset="2"/>
              </a:rPr>
              <a:t>Selects the linking method from the list of available methods</a:t>
            </a:r>
          </a:p>
          <a:p>
            <a:pPr lvl="1"/>
            <a:r>
              <a:rPr lang="en-US" sz="2200" dirty="0">
                <a:sym typeface="Wingdings" pitchFamily="2" charset="2"/>
              </a:rPr>
              <a:t>Selector is shown to choose two data sets from session identity storage to relate</a:t>
            </a:r>
          </a:p>
          <a:p>
            <a:pPr lvl="1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If the user is not authenticated </a:t>
            </a:r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with a live source</a:t>
            </a:r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, </a:t>
            </a:r>
            <a:r>
              <a:rPr lang="en-US" sz="2200" strike="sngStrike" dirty="0">
                <a:solidFill>
                  <a:srgbClr val="FF0000"/>
                </a:solidFill>
                <a:sym typeface="Wingdings" pitchFamily="2" charset="2"/>
              </a:rPr>
              <a:t>authentication use case is prompted </a:t>
            </a:r>
            <a:r>
              <a:rPr lang="en-US" sz="2200" strike="sngStrike" dirty="0">
                <a:solidFill>
                  <a:srgbClr val="FFC000"/>
                </a:solidFill>
                <a:sym typeface="Wingdings" pitchFamily="2" charset="2"/>
              </a:rPr>
              <a:t> </a:t>
            </a:r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this option is not available and user is requested to authenticate first</a:t>
            </a:r>
            <a:endParaRPr lang="en-US" sz="2200" dirty="0">
              <a:solidFill>
                <a:srgbClr val="FF0000"/>
              </a:solidFill>
              <a:sym typeface="Wingdings" pitchFamily="2" charset="2"/>
            </a:endParaRPr>
          </a:p>
          <a:p>
            <a:pPr lvl="1"/>
            <a:r>
              <a:rPr lang="en-US" sz="2200" dirty="0">
                <a:sym typeface="Wingdings" pitchFamily="2" charset="2"/>
              </a:rPr>
              <a:t>Control is passed to the selected module</a:t>
            </a:r>
          </a:p>
          <a:p>
            <a:pPr lvl="2"/>
            <a:r>
              <a:rPr lang="en-US" sz="2000" dirty="0">
                <a:sym typeface="Wingdings" pitchFamily="2" charset="2"/>
              </a:rPr>
              <a:t>Might require additional information to the user</a:t>
            </a:r>
          </a:p>
          <a:p>
            <a:pPr lvl="2"/>
            <a:r>
              <a:rPr lang="en-US" sz="2000" dirty="0">
                <a:sym typeface="Wingdings" pitchFamily="2" charset="2"/>
              </a:rPr>
              <a:t>Might include deferred validation by another person</a:t>
            </a:r>
          </a:p>
          <a:p>
            <a:pPr lvl="2"/>
            <a:r>
              <a:rPr lang="en-US" sz="2000" strike="sngStrike" dirty="0">
                <a:sym typeface="Wingdings" pitchFamily="2" charset="2"/>
              </a:rPr>
              <a:t>Data must be stored on the server (temporarily to reduce exposition) </a:t>
            </a:r>
            <a:r>
              <a:rPr lang="en-US" sz="2000" dirty="0">
                <a:solidFill>
                  <a:srgbClr val="FFC000"/>
                </a:solidFill>
                <a:sym typeface="Wingdings" pitchFamily="2" charset="2"/>
              </a:rPr>
              <a:t>there will be a shared session for the user and the validating officer, but the request is handled live, so if someone disconnects it gets lost.</a:t>
            </a:r>
            <a:endParaRPr lang="en-US" sz="2000" dirty="0">
              <a:sym typeface="Wingdings" pitchFamily="2" charset="2"/>
            </a:endParaRPr>
          </a:p>
          <a:p>
            <a:pPr lvl="2"/>
            <a:r>
              <a:rPr lang="en-US" sz="2000" dirty="0">
                <a:sym typeface="Wingdings" pitchFamily="2" charset="2"/>
              </a:rPr>
              <a:t>Data Protection notice and user agreement mandatory</a:t>
            </a:r>
          </a:p>
          <a:p>
            <a:pPr lvl="2"/>
            <a:r>
              <a:rPr lang="en-US" sz="2000" dirty="0">
                <a:sym typeface="Wingdings" pitchFamily="2" charset="2"/>
              </a:rPr>
              <a:t>When done, all the process information is signed and moved to the user persistence</a:t>
            </a:r>
          </a:p>
          <a:p>
            <a:pPr lvl="2"/>
            <a:r>
              <a:rPr lang="en-US" sz="2000" dirty="0">
                <a:sym typeface="Wingdings" pitchFamily="2" charset="2"/>
              </a:rPr>
              <a:t>Might include writing transaction validation info on a validation service, for traceability.</a:t>
            </a:r>
          </a:p>
        </p:txBody>
      </p:sp>
    </p:spTree>
    <p:extLst>
      <p:ext uri="{BB962C8B-B14F-4D97-AF65-F5344CB8AC3E}">
        <p14:creationId xmlns:p14="http://schemas.microsoft.com/office/powerpoint/2010/main" val="3625575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2" indent="0">
              <a:spcBef>
                <a:spcPts val="1000"/>
              </a:spcBef>
              <a:buSzTx/>
              <a:buNone/>
            </a:pPr>
            <a:r>
              <a:rPr lang="en-US" b="1" dirty="0"/>
              <a:t>UC 8 - Service Provider wants to (authenticate and/or) query linking information</a:t>
            </a:r>
            <a:endParaRPr lang="en-US" sz="2200" dirty="0">
              <a:sym typeface="Wingdings" pitchFamily="2" charset="2"/>
            </a:endParaRPr>
          </a:p>
          <a:p>
            <a:pPr lvl="1"/>
            <a:r>
              <a:rPr lang="en-US" sz="2200" dirty="0">
                <a:sym typeface="Wingdings" pitchFamily="2" charset="2"/>
              </a:rPr>
              <a:t>SP delegates on SEAL</a:t>
            </a:r>
          </a:p>
          <a:p>
            <a:pPr lvl="2"/>
            <a:r>
              <a:rPr lang="en-US" sz="2000" dirty="0">
                <a:sym typeface="Wingdings" pitchFamily="2" charset="2"/>
              </a:rPr>
              <a:t>Through one of the multiple interfaces/protocols</a:t>
            </a:r>
          </a:p>
          <a:p>
            <a:pPr lvl="2"/>
            <a:r>
              <a:rPr lang="en-US" sz="2000" dirty="0">
                <a:solidFill>
                  <a:srgbClr val="FFC000"/>
                </a:solidFill>
                <a:sym typeface="Wingdings" pitchFamily="2" charset="2"/>
              </a:rPr>
              <a:t>SP can prefix many parts of the behavior:</a:t>
            </a:r>
          </a:p>
          <a:p>
            <a:pPr lvl="3"/>
            <a:r>
              <a:rPr lang="en-US" sz="2000" dirty="0">
                <a:solidFill>
                  <a:srgbClr val="FFC000"/>
                </a:solidFill>
                <a:sym typeface="Wingdings" pitchFamily="2" charset="2"/>
              </a:rPr>
              <a:t>If auth is wanted or only data query</a:t>
            </a:r>
          </a:p>
          <a:p>
            <a:pPr lvl="3"/>
            <a:r>
              <a:rPr lang="en-US" sz="2000" dirty="0">
                <a:solidFill>
                  <a:srgbClr val="FFC000"/>
                </a:solidFill>
                <a:sym typeface="Wingdings" pitchFamily="2" charset="2"/>
              </a:rPr>
              <a:t>If only live sources need to be queried or the persistence storage must be loaded</a:t>
            </a:r>
          </a:p>
          <a:p>
            <a:pPr lvl="3"/>
            <a:r>
              <a:rPr lang="en-US" sz="2000" dirty="0">
                <a:solidFill>
                  <a:srgbClr val="FFC000"/>
                </a:solidFill>
                <a:sym typeface="Wingdings" pitchFamily="2" charset="2"/>
              </a:rPr>
              <a:t>All interactions are skipped and a specific target is accessed</a:t>
            </a:r>
          </a:p>
          <a:p>
            <a:pPr lvl="1"/>
            <a:r>
              <a:rPr lang="en-US" sz="2200" dirty="0">
                <a:sym typeface="Wingdings" pitchFamily="2" charset="2"/>
              </a:rPr>
              <a:t>User is prompted to choose a source of info (SP can also prefix them): </a:t>
            </a:r>
          </a:p>
          <a:p>
            <a:pPr lvl="2"/>
            <a:r>
              <a:rPr lang="en-US" sz="2000" dirty="0">
                <a:sym typeface="Wingdings" pitchFamily="2" charset="2"/>
              </a:rPr>
              <a:t>From a connected persistence storage </a:t>
            </a:r>
          </a:p>
          <a:p>
            <a:pPr lvl="3"/>
            <a:r>
              <a:rPr lang="en-US" sz="2000" strike="sngStrike" dirty="0">
                <a:sym typeface="Wingdings" pitchFamily="2" charset="2"/>
              </a:rPr>
              <a:t>Will request authentication on SEAL</a:t>
            </a:r>
          </a:p>
          <a:p>
            <a:pPr lvl="3"/>
            <a:r>
              <a:rPr lang="en-US" sz="2000" dirty="0">
                <a:sym typeface="Wingdings" pitchFamily="2" charset="2"/>
              </a:rPr>
              <a:t>Will </a:t>
            </a:r>
            <a:r>
              <a:rPr lang="en-US" sz="2000" strike="sngStrike" dirty="0">
                <a:sym typeface="Wingdings" pitchFamily="2" charset="2"/>
              </a:rPr>
              <a:t>load the default persistence storage (or prompt to configure one)</a:t>
            </a:r>
            <a:r>
              <a:rPr lang="en-US" sz="2000" dirty="0">
                <a:solidFill>
                  <a:srgbClr val="FFC000"/>
                </a:solidFill>
                <a:sym typeface="Wingdings" pitchFamily="2" charset="2"/>
              </a:rPr>
              <a:t> ask to load a </a:t>
            </a:r>
            <a:r>
              <a:rPr lang="en-US" sz="2000">
                <a:solidFill>
                  <a:srgbClr val="FFC000"/>
                </a:solidFill>
                <a:sym typeface="Wingdings" pitchFamily="2" charset="2"/>
              </a:rPr>
              <a:t>persistence storage</a:t>
            </a:r>
            <a:endParaRPr lang="en-US" sz="2000" dirty="0">
              <a:solidFill>
                <a:srgbClr val="FFC000"/>
              </a:solidFill>
              <a:sym typeface="Wingdings" pitchFamily="2" charset="2"/>
            </a:endParaRPr>
          </a:p>
          <a:p>
            <a:pPr lvl="3"/>
            <a:r>
              <a:rPr lang="en-US" sz="2000" dirty="0">
                <a:sym typeface="Wingdings" pitchFamily="2" charset="2"/>
              </a:rPr>
              <a:t>Will show selector of identity data to choose what to return</a:t>
            </a:r>
          </a:p>
          <a:p>
            <a:pPr lvl="2"/>
            <a:r>
              <a:rPr lang="en-US" sz="2000" dirty="0">
                <a:sym typeface="Wingdings" pitchFamily="2" charset="2"/>
              </a:rPr>
              <a:t>From an identity module</a:t>
            </a:r>
          </a:p>
          <a:p>
            <a:pPr lvl="3"/>
            <a:r>
              <a:rPr lang="en-US" sz="2000" dirty="0">
                <a:sym typeface="Wingdings" pitchFamily="2" charset="2"/>
              </a:rPr>
              <a:t>Will show selector of identity sources to choose which one to access</a:t>
            </a:r>
          </a:p>
          <a:p>
            <a:pPr lvl="2"/>
            <a:r>
              <a:rPr lang="en-US" sz="2000" dirty="0">
                <a:solidFill>
                  <a:srgbClr val="FF0000"/>
                </a:solidFill>
                <a:sym typeface="Wingdings" pitchFamily="2" charset="2"/>
              </a:rPr>
              <a:t>If the SP asks to, both cases above can happen sequentially, to enrich a live authentication assertion with linking data</a:t>
            </a:r>
          </a:p>
          <a:p>
            <a:pPr lvl="1"/>
            <a:r>
              <a:rPr lang="en-US" sz="2200" dirty="0">
                <a:sym typeface="Wingdings" pitchFamily="2" charset="2"/>
              </a:rPr>
              <a:t>SP receives a security assertion with the selected data</a:t>
            </a:r>
          </a:p>
          <a:p>
            <a:pPr lvl="2"/>
            <a:r>
              <a:rPr lang="en-US" sz="2000" dirty="0">
                <a:sym typeface="Wingdings" pitchFamily="2" charset="2"/>
              </a:rPr>
              <a:t>SEAL is the trusted issuer of the assertion</a:t>
            </a:r>
          </a:p>
        </p:txBody>
      </p:sp>
    </p:spTree>
    <p:extLst>
      <p:ext uri="{BB962C8B-B14F-4D97-AF65-F5344CB8AC3E}">
        <p14:creationId xmlns:p14="http://schemas.microsoft.com/office/powerpoint/2010/main" val="92856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2" indent="0">
              <a:spcBef>
                <a:spcPts val="1000"/>
              </a:spcBef>
              <a:buSzTx/>
              <a:buNone/>
            </a:pPr>
            <a:r>
              <a:rPr lang="en-US" b="1" dirty="0"/>
              <a:t>UC9 - User presents a verifiable claim to a SP</a:t>
            </a:r>
            <a:endParaRPr lang="en-US" sz="2200" dirty="0">
              <a:sym typeface="Wingdings" pitchFamily="2" charset="2"/>
            </a:endParaRPr>
          </a:p>
          <a:p>
            <a:pPr lvl="1"/>
            <a:r>
              <a:rPr lang="en-US" sz="2200" dirty="0">
                <a:sym typeface="Wingdings" pitchFamily="2" charset="2"/>
              </a:rPr>
              <a:t>SEAL will not be involved in this use case (the SP validates the claim itself)</a:t>
            </a:r>
          </a:p>
          <a:p>
            <a:pPr lvl="1"/>
            <a:r>
              <a:rPr lang="en-US" sz="2200" dirty="0">
                <a:sym typeface="Wingdings" pitchFamily="2" charset="2"/>
              </a:rPr>
              <a:t>User accesses an SP and presents a VC from his wallet</a:t>
            </a:r>
          </a:p>
          <a:p>
            <a:pPr lvl="1"/>
            <a:r>
              <a:rPr lang="en-US" sz="2200" dirty="0">
                <a:sym typeface="Wingdings" pitchFamily="2" charset="2"/>
              </a:rPr>
              <a:t>SP cryptographically validates the VC and the ownership</a:t>
            </a:r>
          </a:p>
          <a:p>
            <a:pPr lvl="1"/>
            <a:r>
              <a:rPr lang="en-US" sz="2200" dirty="0">
                <a:sym typeface="Wingdings" pitchFamily="2" charset="2"/>
              </a:rPr>
              <a:t>If successful, grants access to user</a:t>
            </a:r>
            <a:endParaRPr lang="en-US" sz="20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3400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Model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557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Object representing an imported dataset</a:t>
            </a:r>
          </a:p>
          <a:p>
            <a:endParaRPr lang="en-US" sz="19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200" b="1" dirty="0"/>
              <a:t>Data set unique identifier</a:t>
            </a:r>
            <a:endParaRPr lang="es-ES" sz="2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200" b="1" dirty="0"/>
              <a:t>Subject Id attribute</a:t>
            </a:r>
            <a:r>
              <a:rPr lang="en-GB" sz="2200" dirty="0"/>
              <a:t>: name of the attribute that is the ID of the user, a kind of pointer to the attribute ID.</a:t>
            </a:r>
            <a:endParaRPr lang="es-ES" sz="2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200" b="1" dirty="0"/>
              <a:t>Issuer Id attribute</a:t>
            </a:r>
            <a:r>
              <a:rPr lang="en-GB" sz="2200" dirty="0"/>
              <a:t>: name of the attribute that is the ID of the entity </a:t>
            </a:r>
            <a:r>
              <a:rPr lang="en-GB" sz="2200" dirty="0" err="1"/>
              <a:t>tht</a:t>
            </a:r>
            <a:r>
              <a:rPr lang="en-GB" sz="2200" dirty="0"/>
              <a:t> issued the data set, a kind of pointer to the property ID.</a:t>
            </a:r>
            <a:endParaRPr lang="es-ES" sz="2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200" b="1" dirty="0" err="1"/>
              <a:t>LoA</a:t>
            </a:r>
            <a:r>
              <a:rPr lang="en-GB" sz="2200" dirty="0"/>
              <a:t>: Level of assurance of the authenticity of the data/authentication</a:t>
            </a:r>
            <a:endParaRPr lang="es-ES" sz="2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200" b="1" dirty="0"/>
              <a:t>Issue date</a:t>
            </a:r>
            <a:r>
              <a:rPr lang="en-GB" sz="2200" dirty="0"/>
              <a:t>: date when the data set was retrieved from its source</a:t>
            </a:r>
            <a:endParaRPr lang="es-ES" sz="2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200" b="1" dirty="0"/>
              <a:t>Expiration date</a:t>
            </a:r>
            <a:r>
              <a:rPr lang="en-GB" sz="2200" dirty="0"/>
              <a:t>: date when the data set becomes invalid</a:t>
            </a:r>
            <a:endParaRPr lang="es-ES" sz="2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200" b="1" dirty="0"/>
              <a:t>Attributes</a:t>
            </a:r>
            <a:r>
              <a:rPr lang="en-GB" sz="2200" dirty="0"/>
              <a:t>: [array] of pairs (key, object) representing data belonging to the subject</a:t>
            </a:r>
            <a:endParaRPr lang="es-E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b="1" dirty="0"/>
              <a:t>Properties</a:t>
            </a:r>
            <a:r>
              <a:rPr lang="en-GB" sz="2200" dirty="0"/>
              <a:t>: [array] of pairs (key, object) representing additional data (metadata) related to the subject or its data attributes</a:t>
            </a:r>
            <a:endParaRPr lang="en-US" sz="19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02137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2">
            <a:extLst>
              <a:ext uri="{FF2B5EF4-FFF2-40B4-BE49-F238E27FC236}">
                <a16:creationId xmlns:a16="http://schemas.microsoft.com/office/drawing/2014/main" id="{835EFED4-B9F3-4469-8F45-B0BD5FE78073}"/>
              </a:ext>
            </a:extLst>
          </p:cNvPr>
          <p:cNvSpPr txBox="1"/>
          <p:nvPr/>
        </p:nvSpPr>
        <p:spPr>
          <a:xfrm>
            <a:off x="375740" y="423941"/>
            <a:ext cx="602574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4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23">
            <a:extLst>
              <a:ext uri="{FF2B5EF4-FFF2-40B4-BE49-F238E27FC236}">
                <a16:creationId xmlns:a16="http://schemas.microsoft.com/office/drawing/2014/main" id="{BC1EF09B-DD2E-4472-950B-E82A57097150}"/>
              </a:ext>
            </a:extLst>
          </p:cNvPr>
          <p:cNvGrpSpPr/>
          <p:nvPr/>
        </p:nvGrpSpPr>
        <p:grpSpPr>
          <a:xfrm>
            <a:off x="375740" y="1748260"/>
            <a:ext cx="5351450" cy="812413"/>
            <a:chOff x="5616952" y="2519949"/>
            <a:chExt cx="5351450" cy="812413"/>
          </a:xfrm>
        </p:grpSpPr>
        <p:grpSp>
          <p:nvGrpSpPr>
            <p:cNvPr id="6" name="Group 24">
              <a:extLst>
                <a:ext uri="{FF2B5EF4-FFF2-40B4-BE49-F238E27FC236}">
                  <a16:creationId xmlns:a16="http://schemas.microsoft.com/office/drawing/2014/main" id="{CDD61FD3-A13F-4920-AB7C-C8986C445A1B}"/>
                </a:ext>
              </a:extLst>
            </p:cNvPr>
            <p:cNvGrpSpPr/>
            <p:nvPr/>
          </p:nvGrpSpPr>
          <p:grpSpPr>
            <a:xfrm>
              <a:off x="6442238" y="2630866"/>
              <a:ext cx="4526164" cy="701496"/>
              <a:chOff x="6751979" y="1666120"/>
              <a:chExt cx="4526164" cy="701496"/>
            </a:xfrm>
          </p:grpSpPr>
          <p:sp>
            <p:nvSpPr>
              <p:cNvPr id="8" name="TextBox 26">
                <a:extLst>
                  <a:ext uri="{FF2B5EF4-FFF2-40B4-BE49-F238E27FC236}">
                    <a16:creationId xmlns:a16="http://schemas.microsoft.com/office/drawing/2014/main" id="{F219089E-3137-4D6D-9897-3B24DC390D6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Current agreements on  the design of the SEAL service</a:t>
                </a:r>
              </a:p>
            </p:txBody>
          </p:sp>
          <p:sp>
            <p:nvSpPr>
              <p:cNvPr id="9" name="TextBox 27">
                <a:extLst>
                  <a:ext uri="{FF2B5EF4-FFF2-40B4-BE49-F238E27FC236}">
                    <a16:creationId xmlns:a16="http://schemas.microsoft.com/office/drawing/2014/main" id="{6E716A27-7A74-4C5F-99EA-1C1C83AA5BD0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Final Design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7" name="TextBox 25">
              <a:extLst>
                <a:ext uri="{FF2B5EF4-FFF2-40B4-BE49-F238E27FC236}">
                  <a16:creationId xmlns:a16="http://schemas.microsoft.com/office/drawing/2014/main" id="{BF021746-D9F3-4393-8D7E-8A17D2A0E846}"/>
                </a:ext>
              </a:extLst>
            </p:cNvPr>
            <p:cNvSpPr txBox="1"/>
            <p:nvPr/>
          </p:nvSpPr>
          <p:spPr>
            <a:xfrm>
              <a:off x="5616952" y="2519949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28">
            <a:extLst>
              <a:ext uri="{FF2B5EF4-FFF2-40B4-BE49-F238E27FC236}">
                <a16:creationId xmlns:a16="http://schemas.microsoft.com/office/drawing/2014/main" id="{014701F2-EA1C-47CC-97BF-943BC87C19CB}"/>
              </a:ext>
            </a:extLst>
          </p:cNvPr>
          <p:cNvGrpSpPr/>
          <p:nvPr/>
        </p:nvGrpSpPr>
        <p:grpSpPr>
          <a:xfrm>
            <a:off x="375740" y="2854491"/>
            <a:ext cx="5351450" cy="812413"/>
            <a:chOff x="5616952" y="2519949"/>
            <a:chExt cx="5351450" cy="812413"/>
          </a:xfrm>
        </p:grpSpPr>
        <p:grpSp>
          <p:nvGrpSpPr>
            <p:cNvPr id="11" name="Group 29">
              <a:extLst>
                <a:ext uri="{FF2B5EF4-FFF2-40B4-BE49-F238E27FC236}">
                  <a16:creationId xmlns:a16="http://schemas.microsoft.com/office/drawing/2014/main" id="{F171E551-B272-428D-83A4-F7A68D5C47F6}"/>
                </a:ext>
              </a:extLst>
            </p:cNvPr>
            <p:cNvGrpSpPr/>
            <p:nvPr/>
          </p:nvGrpSpPr>
          <p:grpSpPr>
            <a:xfrm>
              <a:off x="6442238" y="2630866"/>
              <a:ext cx="4526164" cy="701496"/>
              <a:chOff x="6751979" y="1666120"/>
              <a:chExt cx="4526164" cy="701496"/>
            </a:xfrm>
          </p:grpSpPr>
          <p:sp>
            <p:nvSpPr>
              <p:cNvPr id="13" name="TextBox 31">
                <a:extLst>
                  <a:ext uri="{FF2B5EF4-FFF2-40B4-BE49-F238E27FC236}">
                    <a16:creationId xmlns:a16="http://schemas.microsoft.com/office/drawing/2014/main" id="{4ABADCB0-18BF-4DC1-AC1C-539D632BB55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Agreed specific modules to be implemented</a:t>
                </a:r>
              </a:p>
            </p:txBody>
          </p:sp>
          <p:sp>
            <p:nvSpPr>
              <p:cNvPr id="14" name="TextBox 32">
                <a:extLst>
                  <a:ext uri="{FF2B5EF4-FFF2-40B4-BE49-F238E27FC236}">
                    <a16:creationId xmlns:a16="http://schemas.microsoft.com/office/drawing/2014/main" id="{ED9B9161-7836-4728-BD5E-432476B8CFC3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Functional Modules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2" name="TextBox 30">
              <a:extLst>
                <a:ext uri="{FF2B5EF4-FFF2-40B4-BE49-F238E27FC236}">
                  <a16:creationId xmlns:a16="http://schemas.microsoft.com/office/drawing/2014/main" id="{88C16614-45B1-4514-A00F-A2B5F7A76610}"/>
                </a:ext>
              </a:extLst>
            </p:cNvPr>
            <p:cNvSpPr txBox="1"/>
            <p:nvPr/>
          </p:nvSpPr>
          <p:spPr>
            <a:xfrm>
              <a:off x="5616952" y="2519949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33">
            <a:extLst>
              <a:ext uri="{FF2B5EF4-FFF2-40B4-BE49-F238E27FC236}">
                <a16:creationId xmlns:a16="http://schemas.microsoft.com/office/drawing/2014/main" id="{6D3F0F48-4B13-4A97-BB31-30F42F25BA31}"/>
              </a:ext>
            </a:extLst>
          </p:cNvPr>
          <p:cNvGrpSpPr/>
          <p:nvPr/>
        </p:nvGrpSpPr>
        <p:grpSpPr>
          <a:xfrm>
            <a:off x="375740" y="3960722"/>
            <a:ext cx="5351450" cy="812413"/>
            <a:chOff x="5616952" y="2519949"/>
            <a:chExt cx="5351450" cy="812413"/>
          </a:xfrm>
        </p:grpSpPr>
        <p:grpSp>
          <p:nvGrpSpPr>
            <p:cNvPr id="16" name="Group 34">
              <a:extLst>
                <a:ext uri="{FF2B5EF4-FFF2-40B4-BE49-F238E27FC236}">
                  <a16:creationId xmlns:a16="http://schemas.microsoft.com/office/drawing/2014/main" id="{F09E671E-0832-4708-92AC-E038A41B455D}"/>
                </a:ext>
              </a:extLst>
            </p:cNvPr>
            <p:cNvGrpSpPr/>
            <p:nvPr/>
          </p:nvGrpSpPr>
          <p:grpSpPr>
            <a:xfrm>
              <a:off x="6442238" y="2630866"/>
              <a:ext cx="4526164" cy="701496"/>
              <a:chOff x="6751979" y="1666120"/>
              <a:chExt cx="4526164" cy="701496"/>
            </a:xfrm>
          </p:grpSpPr>
          <p:sp>
            <p:nvSpPr>
              <p:cNvPr id="18" name="TextBox 36">
                <a:extLst>
                  <a:ext uri="{FF2B5EF4-FFF2-40B4-BE49-F238E27FC236}">
                    <a16:creationId xmlns:a16="http://schemas.microsoft.com/office/drawing/2014/main" id="{AAD99ABB-9480-40FC-91FC-EA5A27F60566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Current status of the design of the UI</a:t>
                </a:r>
              </a:p>
            </p:txBody>
          </p:sp>
          <p:sp>
            <p:nvSpPr>
              <p:cNvPr id="19" name="TextBox 37">
                <a:extLst>
                  <a:ext uri="{FF2B5EF4-FFF2-40B4-BE49-F238E27FC236}">
                    <a16:creationId xmlns:a16="http://schemas.microsoft.com/office/drawing/2014/main" id="{11D2445C-E5C1-4090-AC82-19BB4B94E3AE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User Interface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35">
              <a:extLst>
                <a:ext uri="{FF2B5EF4-FFF2-40B4-BE49-F238E27FC236}">
                  <a16:creationId xmlns:a16="http://schemas.microsoft.com/office/drawing/2014/main" id="{61DB931C-7DCB-4727-866A-F285AE20AD98}"/>
                </a:ext>
              </a:extLst>
            </p:cNvPr>
            <p:cNvSpPr txBox="1"/>
            <p:nvPr/>
          </p:nvSpPr>
          <p:spPr>
            <a:xfrm>
              <a:off x="5616952" y="2519949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38">
            <a:extLst>
              <a:ext uri="{FF2B5EF4-FFF2-40B4-BE49-F238E27FC236}">
                <a16:creationId xmlns:a16="http://schemas.microsoft.com/office/drawing/2014/main" id="{ACA376AA-359F-43B7-A8A8-CB323F34D9A5}"/>
              </a:ext>
            </a:extLst>
          </p:cNvPr>
          <p:cNvGrpSpPr/>
          <p:nvPr/>
        </p:nvGrpSpPr>
        <p:grpSpPr>
          <a:xfrm>
            <a:off x="375740" y="5066954"/>
            <a:ext cx="5351450" cy="812413"/>
            <a:chOff x="5616952" y="2519949"/>
            <a:chExt cx="5351450" cy="812413"/>
          </a:xfrm>
        </p:grpSpPr>
        <p:grpSp>
          <p:nvGrpSpPr>
            <p:cNvPr id="21" name="Group 39">
              <a:extLst>
                <a:ext uri="{FF2B5EF4-FFF2-40B4-BE49-F238E27FC236}">
                  <a16:creationId xmlns:a16="http://schemas.microsoft.com/office/drawing/2014/main" id="{39C9E38E-D2CA-40B9-A622-452D45474F89}"/>
                </a:ext>
              </a:extLst>
            </p:cNvPr>
            <p:cNvGrpSpPr/>
            <p:nvPr/>
          </p:nvGrpSpPr>
          <p:grpSpPr>
            <a:xfrm>
              <a:off x="6442238" y="2630866"/>
              <a:ext cx="4526164" cy="701496"/>
              <a:chOff x="6751979" y="1666120"/>
              <a:chExt cx="4526164" cy="701496"/>
            </a:xfrm>
          </p:grpSpPr>
          <p:sp>
            <p:nvSpPr>
              <p:cNvPr id="23" name="TextBox 41">
                <a:extLst>
                  <a:ext uri="{FF2B5EF4-FFF2-40B4-BE49-F238E27FC236}">
                    <a16:creationId xmlns:a16="http://schemas.microsoft.com/office/drawing/2014/main" id="{6E937A61-3188-4CF2-B641-46FADD61BE0C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Things left to discuss </a:t>
                </a:r>
              </a:p>
            </p:txBody>
          </p:sp>
          <p:sp>
            <p:nvSpPr>
              <p:cNvPr id="24" name="TextBox 42">
                <a:extLst>
                  <a:ext uri="{FF2B5EF4-FFF2-40B4-BE49-F238E27FC236}">
                    <a16:creationId xmlns:a16="http://schemas.microsoft.com/office/drawing/2014/main" id="{72F3176D-B2DB-48BF-84D8-8C6B81EF6BAD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2322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Open Issues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2" name="TextBox 40">
              <a:extLst>
                <a:ext uri="{FF2B5EF4-FFF2-40B4-BE49-F238E27FC236}">
                  <a16:creationId xmlns:a16="http://schemas.microsoft.com/office/drawing/2014/main" id="{D4E864B9-3583-4878-8B0A-00227D39CEEA}"/>
                </a:ext>
              </a:extLst>
            </p:cNvPr>
            <p:cNvSpPr txBox="1"/>
            <p:nvPr/>
          </p:nvSpPr>
          <p:spPr>
            <a:xfrm>
              <a:off x="5616952" y="2519949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pic>
        <p:nvPicPr>
          <p:cNvPr id="51" name="Gráfico 50">
            <a:extLst>
              <a:ext uri="{FF2B5EF4-FFF2-40B4-BE49-F238E27FC236}">
                <a16:creationId xmlns:a16="http://schemas.microsoft.com/office/drawing/2014/main" id="{4350E343-B0EA-4B25-96D6-84CD455EF6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88612" y="64593"/>
            <a:ext cx="1564634" cy="156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26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Model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557"/>
            <a:ext cx="10515600" cy="4351338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Object representing an link between datasets</a:t>
            </a:r>
            <a:endParaRPr lang="en-US" sz="20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b="1" dirty="0"/>
              <a:t>Unique identifier: </a:t>
            </a:r>
            <a:r>
              <a:rPr lang="en-GB" dirty="0"/>
              <a:t>of the link set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b="1" dirty="0"/>
              <a:t>Link </a:t>
            </a:r>
            <a:r>
              <a:rPr lang="es-ES" b="1" dirty="0" err="1"/>
              <a:t>Issuer</a:t>
            </a:r>
            <a:r>
              <a:rPr lang="es-ES" dirty="0"/>
              <a:t>: </a:t>
            </a:r>
            <a:r>
              <a:rPr lang="es-ES" dirty="0" err="1"/>
              <a:t>Unique</a:t>
            </a:r>
            <a:r>
              <a:rPr lang="es-ES" dirty="0"/>
              <a:t> </a:t>
            </a:r>
            <a:r>
              <a:rPr lang="es-ES" dirty="0" err="1"/>
              <a:t>identifier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issuer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set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b="1" dirty="0"/>
              <a:t>Subject A ID: </a:t>
            </a:r>
            <a:r>
              <a:rPr lang="en-GB" dirty="0"/>
              <a:t>attribute name in list which is the unique identifier in domain A</a:t>
            </a:r>
            <a:endParaRPr lang="es-ES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b="1" dirty="0"/>
              <a:t>Subject A Issuer</a:t>
            </a:r>
            <a:r>
              <a:rPr lang="en-GB" dirty="0"/>
              <a:t>: identifier of the entity that issued subject A (the collision domain of the ID)</a:t>
            </a:r>
            <a:endParaRPr lang="es-ES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b="1" dirty="0"/>
              <a:t>Subject B ID</a:t>
            </a:r>
            <a:r>
              <a:rPr lang="en-GB" dirty="0"/>
              <a:t>: attribute name in list which is the unique identifier in domain B</a:t>
            </a:r>
            <a:endParaRPr lang="es-ES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b="1" dirty="0"/>
              <a:t>Subject B Issuer</a:t>
            </a:r>
            <a:r>
              <a:rPr lang="en-GB" dirty="0"/>
              <a:t>: identifier of the entity that issued subject B (the collision domain of the ID)</a:t>
            </a:r>
            <a:endParaRPr lang="es-ES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b="1" dirty="0"/>
              <a:t>Issue date</a:t>
            </a:r>
            <a:r>
              <a:rPr lang="en-GB" dirty="0"/>
              <a:t>: date when the link was certified (the date this data set was issued)</a:t>
            </a: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Link </a:t>
            </a:r>
            <a:r>
              <a:rPr lang="en-GB" b="1" dirty="0" err="1"/>
              <a:t>LoA</a:t>
            </a:r>
            <a:r>
              <a:rPr lang="en-GB" dirty="0"/>
              <a:t>: level of certainty that both subjects are the same person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Attributes</a:t>
            </a:r>
            <a:r>
              <a:rPr lang="en-US" dirty="0"/>
              <a:t> (String, Object)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Properties</a:t>
            </a:r>
            <a:r>
              <a:rPr lang="en-US" dirty="0"/>
              <a:t> (String, Object)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53789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DAE91D-F129-45A8-8439-4D5DDDA322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cs typeface="Arial" pitchFamily="34" charset="0"/>
              </a:rPr>
              <a:t>Functional Modules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0F8DF2-DD8E-4103-8167-33D004E979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F16F88-F39D-46B2-8AED-30B435895A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_tradnl" dirty="0"/>
              <a:t>02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800512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Modular Design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96343" y="1292388"/>
            <a:ext cx="5799314" cy="53908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409468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Modular Design: updated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97351" y="1440102"/>
            <a:ext cx="6551339" cy="52384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391945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Modular Design: updated v2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31294" y="1440102"/>
            <a:ext cx="6483452" cy="52384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38034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8600" lvl="2">
              <a:buNone/>
            </a:pPr>
            <a:r>
              <a:rPr lang="en-GB" sz="2600" b="1" dirty="0"/>
              <a:t>Session Manager</a:t>
            </a:r>
            <a:endParaRPr lang="es-ES" b="1" dirty="0"/>
          </a:p>
          <a:p>
            <a:r>
              <a:rPr lang="en-GB" dirty="0"/>
              <a:t>To keep the user operation state between microservice calls. Designed as the session layer of any application framework.</a:t>
            </a:r>
            <a:endParaRPr lang="es-ES" dirty="0"/>
          </a:p>
          <a:p>
            <a:r>
              <a:rPr lang="en-GB" sz="2600" b="1" dirty="0"/>
              <a:t>Configuration Manager</a:t>
            </a:r>
            <a:endParaRPr lang="es-ES" sz="2600" b="1" dirty="0"/>
          </a:p>
          <a:p>
            <a:r>
              <a:rPr lang="en-GB" dirty="0"/>
              <a:t>Module to keep a central repository of configuration, both private and public configuration.</a:t>
            </a:r>
          </a:p>
          <a:p>
            <a:r>
              <a:rPr lang="en-US" sz="2600" b="1" dirty="0"/>
              <a:t>Request Manager</a:t>
            </a:r>
          </a:p>
          <a:p>
            <a:r>
              <a:rPr lang="en-US" sz="2600" dirty="0"/>
              <a:t>Module to generically handle SP requests and show the selectors.</a:t>
            </a:r>
          </a:p>
          <a:p>
            <a:r>
              <a:rPr lang="en-US" sz="2600" b="1" dirty="0"/>
              <a:t>Data Management</a:t>
            </a:r>
          </a:p>
          <a:p>
            <a:r>
              <a:rPr lang="en-US" sz="2600" dirty="0"/>
              <a:t>Module to allow selection/deletion/refresh of existing identity data sets</a:t>
            </a:r>
            <a:endParaRPr lang="en-GB" sz="2600" dirty="0"/>
          </a:p>
        </p:txBody>
      </p:sp>
    </p:spTree>
    <p:extLst>
      <p:ext uri="{BB962C8B-B14F-4D97-AF65-F5344CB8AC3E}">
        <p14:creationId xmlns:p14="http://schemas.microsoft.com/office/powerpoint/2010/main" val="2971939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Persistence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557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Common module</a:t>
            </a:r>
          </a:p>
          <a:p>
            <a:pPr lvl="1"/>
            <a:r>
              <a:rPr lang="en-US" sz="2000" dirty="0"/>
              <a:t>Receives the identity store data structure</a:t>
            </a:r>
          </a:p>
          <a:p>
            <a:pPr lvl="1"/>
            <a:r>
              <a:rPr lang="en-US" sz="2000" dirty="0"/>
              <a:t>Generates a blob containing the encrypted signed data structure</a:t>
            </a:r>
          </a:p>
          <a:p>
            <a:pPr lvl="2"/>
            <a:r>
              <a:rPr lang="en-US" sz="2000" dirty="0"/>
              <a:t>AES256-GCM encryption with user password</a:t>
            </a:r>
          </a:p>
          <a:p>
            <a:pPr lvl="2"/>
            <a:r>
              <a:rPr lang="en-US" sz="2000" dirty="0"/>
              <a:t>RSA signature with SEAL private key</a:t>
            </a:r>
          </a:p>
          <a:p>
            <a:pPr lvl="1"/>
            <a:r>
              <a:rPr lang="en-US" sz="2000" dirty="0"/>
              <a:t>Can decipher and validate blob to produce an identity store data structure</a:t>
            </a:r>
          </a:p>
          <a:p>
            <a:pPr lvl="1"/>
            <a:endParaRPr lang="en-US" sz="2000" dirty="0"/>
          </a:p>
          <a:p>
            <a:r>
              <a:rPr lang="en-US" b="1" dirty="0"/>
              <a:t>Local storage save module</a:t>
            </a:r>
          </a:p>
          <a:p>
            <a:pPr lvl="1"/>
            <a:r>
              <a:rPr lang="en-US" sz="2000" dirty="0"/>
              <a:t>Calls the common module to produce a blob</a:t>
            </a:r>
          </a:p>
          <a:p>
            <a:pPr lvl="1"/>
            <a:r>
              <a:rPr lang="en-US" sz="2000" dirty="0"/>
              <a:t>Prompts the user to download/upload the blob as a binary file with the browser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05808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Persistence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557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Local storage mobile module</a:t>
            </a:r>
          </a:p>
          <a:p>
            <a:pPr lvl="1"/>
            <a:r>
              <a:rPr lang="en-US" sz="2000" dirty="0"/>
              <a:t>Calls the common module to produce a blob</a:t>
            </a:r>
          </a:p>
          <a:p>
            <a:pPr lvl="1"/>
            <a:r>
              <a:rPr lang="en-US" sz="2000" dirty="0"/>
              <a:t>Will use the permissioned API of the mobile to write/read the blob to a local file</a:t>
            </a:r>
          </a:p>
          <a:p>
            <a:pPr lvl="1"/>
            <a:endParaRPr lang="en-US" sz="2000" dirty="0"/>
          </a:p>
          <a:p>
            <a:r>
              <a:rPr lang="en-US" b="1" dirty="0"/>
              <a:t>Local storage browser module</a:t>
            </a:r>
          </a:p>
          <a:p>
            <a:pPr lvl="1"/>
            <a:r>
              <a:rPr lang="en-US" sz="2000" dirty="0"/>
              <a:t>Calls the common module to produce a blob</a:t>
            </a:r>
          </a:p>
          <a:p>
            <a:pPr lvl="1"/>
            <a:r>
              <a:rPr lang="en-US" sz="2000" dirty="0"/>
              <a:t>Will use the browser local storage API to write/read the blob in B64</a:t>
            </a:r>
          </a:p>
          <a:p>
            <a:pPr lvl="1"/>
            <a:endParaRPr lang="en-US" sz="2000" dirty="0"/>
          </a:p>
          <a:p>
            <a:r>
              <a:rPr lang="en-US" b="1" dirty="0"/>
              <a:t>Google Drive storage module</a:t>
            </a:r>
          </a:p>
          <a:p>
            <a:pPr lvl="1"/>
            <a:r>
              <a:rPr lang="en-US" sz="2000" dirty="0"/>
              <a:t>Calls the common module to produce a blob</a:t>
            </a:r>
          </a:p>
          <a:p>
            <a:pPr lvl="1"/>
            <a:r>
              <a:rPr lang="en-US" sz="2000" dirty="0"/>
              <a:t>Will use the google drive API to write/read the blob in a file on the user’s account</a:t>
            </a:r>
          </a:p>
        </p:txBody>
      </p:sp>
    </p:spTree>
    <p:extLst>
      <p:ext uri="{BB962C8B-B14F-4D97-AF65-F5344CB8AC3E}">
        <p14:creationId xmlns:p14="http://schemas.microsoft.com/office/powerpoint/2010/main" val="3899364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 Linking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Automated – Remote</a:t>
            </a:r>
          </a:p>
          <a:p>
            <a:pPr lvl="1"/>
            <a:r>
              <a:rPr lang="en-GB" dirty="0"/>
              <a:t>String similarity algorithm comparison of a set of attributes with transliteration, on a fixed threshold</a:t>
            </a:r>
          </a:p>
          <a:p>
            <a:pPr lvl="2"/>
            <a:r>
              <a:rPr lang="en-GB" dirty="0"/>
              <a:t>Two data sets are loaded from trusted sources (i.e. EduGAIN and eIDAS)</a:t>
            </a:r>
          </a:p>
          <a:p>
            <a:pPr lvl="2"/>
            <a:r>
              <a:rPr lang="en-GB" dirty="0"/>
              <a:t>Both sets are compared based on an attribute mapping</a:t>
            </a:r>
          </a:p>
          <a:p>
            <a:pPr lvl="1"/>
            <a:r>
              <a:rPr lang="en-GB" dirty="0"/>
              <a:t>Assurance level: low-medium</a:t>
            </a:r>
          </a:p>
          <a:p>
            <a:pPr lvl="2"/>
            <a:r>
              <a:rPr lang="en-GB" dirty="0"/>
              <a:t>Depending on the attribute set and on the threshold</a:t>
            </a:r>
          </a:p>
          <a:p>
            <a:pPr lvl="1"/>
            <a:r>
              <a:rPr lang="en-GB" dirty="0"/>
              <a:t>Convenience: medium-high</a:t>
            </a:r>
          </a:p>
          <a:p>
            <a:pPr lvl="2"/>
            <a:r>
              <a:rPr lang="en-GB" dirty="0"/>
              <a:t>High chance of false negative/false positive depending on the threshold</a:t>
            </a:r>
          </a:p>
          <a:p>
            <a:pPr lvl="2"/>
            <a:r>
              <a:rPr lang="en-GB" dirty="0"/>
              <a:t>Effort is minimal for all involved stakeholders</a:t>
            </a:r>
          </a:p>
        </p:txBody>
      </p:sp>
    </p:spTree>
    <p:extLst>
      <p:ext uri="{BB962C8B-B14F-4D97-AF65-F5344CB8AC3E}">
        <p14:creationId xmlns:p14="http://schemas.microsoft.com/office/powerpoint/2010/main" val="12011873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 Linking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Semi-automated – Remote</a:t>
            </a:r>
          </a:p>
          <a:p>
            <a:pPr lvl="1"/>
            <a:r>
              <a:rPr lang="en-GB" dirty="0"/>
              <a:t>String similarity assessment + human agent validation</a:t>
            </a:r>
          </a:p>
          <a:p>
            <a:pPr lvl="2"/>
            <a:r>
              <a:rPr lang="en-GB" dirty="0"/>
              <a:t>Same as the previous one, but the threshold is just a supporting item for the human in charge of validation (an official in HEI B).</a:t>
            </a:r>
          </a:p>
          <a:p>
            <a:pPr lvl="1"/>
            <a:r>
              <a:rPr lang="en-GB" dirty="0"/>
              <a:t>Assurance level: medium-high</a:t>
            </a:r>
          </a:p>
          <a:p>
            <a:pPr lvl="2"/>
            <a:r>
              <a:rPr lang="en-GB" dirty="0"/>
              <a:t>Depending on the attribute set including biometrics</a:t>
            </a:r>
          </a:p>
          <a:p>
            <a:pPr lvl="1"/>
            <a:r>
              <a:rPr lang="en-GB" dirty="0"/>
              <a:t>Convenience: medium</a:t>
            </a:r>
          </a:p>
          <a:p>
            <a:pPr lvl="2"/>
            <a:r>
              <a:rPr lang="en-GB" dirty="0"/>
              <a:t>Low chance of false negative/false positive (only human error, but multiple validation could be added)</a:t>
            </a:r>
          </a:p>
          <a:p>
            <a:pPr lvl="2"/>
            <a:r>
              <a:rPr lang="en-GB" dirty="0"/>
              <a:t>Required effort is bigger, and depends on requests number</a:t>
            </a:r>
          </a:p>
        </p:txBody>
      </p:sp>
    </p:spTree>
    <p:extLst>
      <p:ext uri="{BB962C8B-B14F-4D97-AF65-F5344CB8AC3E}">
        <p14:creationId xmlns:p14="http://schemas.microsoft.com/office/powerpoint/2010/main" val="645641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DAE91D-F129-45A8-8439-4D5DDDA322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cs typeface="Arial" pitchFamily="34" charset="0"/>
              </a:rPr>
              <a:t>Final Design</a:t>
            </a:r>
            <a:endParaRPr lang="ko-KR" altLang="en-US" dirty="0">
              <a:cs typeface="Arial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0F8DF2-DD8E-4103-8167-33D004E979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F16F88-F39D-46B2-8AED-30B435895A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_tradnl" dirty="0"/>
              <a:t>01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80051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 Linking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1" dirty="0"/>
              <a:t>Manual – In-person</a:t>
            </a:r>
          </a:p>
          <a:p>
            <a:pPr lvl="1"/>
            <a:r>
              <a:rPr lang="en-GB" dirty="0"/>
              <a:t>Human agent validation</a:t>
            </a:r>
          </a:p>
          <a:p>
            <a:pPr lvl="2"/>
            <a:r>
              <a:rPr lang="en-GB" dirty="0"/>
              <a:t>User starts a request remotely both for HEI A and HEI B, but must go to HEI A and HEI B for ID validation by an officer.</a:t>
            </a:r>
          </a:p>
          <a:p>
            <a:pPr lvl="2"/>
            <a:r>
              <a:rPr lang="en-GB" dirty="0"/>
              <a:t>Includes in-person validation of officially issued ID documents.</a:t>
            </a:r>
          </a:p>
          <a:p>
            <a:pPr lvl="2"/>
            <a:r>
              <a:rPr lang="en-GB" dirty="0"/>
              <a:t>Upload copies of proofs of identity for cross-validation at both HEIs</a:t>
            </a:r>
          </a:p>
          <a:p>
            <a:pPr lvl="2"/>
            <a:r>
              <a:rPr lang="en-GB" dirty="0"/>
              <a:t>A </a:t>
            </a:r>
            <a:r>
              <a:rPr lang="en-GB" b="1" dirty="0"/>
              <a:t>validating party </a:t>
            </a:r>
            <a:r>
              <a:rPr lang="en-GB" dirty="0"/>
              <a:t>will analyse the request and the provided proof to determine that it was the same individual who attended both</a:t>
            </a:r>
          </a:p>
          <a:p>
            <a:pPr lvl="1"/>
            <a:r>
              <a:rPr lang="en-GB" dirty="0"/>
              <a:t>Assurance level: high</a:t>
            </a:r>
          </a:p>
          <a:p>
            <a:pPr lvl="1"/>
            <a:r>
              <a:rPr lang="en-GB" dirty="0"/>
              <a:t>Convenience: low</a:t>
            </a:r>
          </a:p>
          <a:p>
            <a:pPr lvl="2"/>
            <a:r>
              <a:rPr lang="en-GB" dirty="0"/>
              <a:t>Required effort and infrastructure is elevated, although existing front-desk facilities can be leveraged</a:t>
            </a:r>
          </a:p>
        </p:txBody>
      </p:sp>
    </p:spTree>
    <p:extLst>
      <p:ext uri="{BB962C8B-B14F-4D97-AF65-F5344CB8AC3E}">
        <p14:creationId xmlns:p14="http://schemas.microsoft.com/office/powerpoint/2010/main" val="7883184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 Linking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1" dirty="0"/>
              <a:t>Online Officer Validation Module Internals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Demonstration, not intended for out of the box production usage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No persistent storage of user data</a:t>
            </a:r>
          </a:p>
          <a:p>
            <a:pPr lvl="2"/>
            <a:r>
              <a:rPr lang="en-GB" dirty="0">
                <a:solidFill>
                  <a:srgbClr val="FF0000"/>
                </a:solidFill>
              </a:rPr>
              <a:t>Validations are done online, in one or many sessions</a:t>
            </a:r>
          </a:p>
          <a:p>
            <a:pPr lvl="2"/>
            <a:r>
              <a:rPr lang="en-GB" dirty="0">
                <a:solidFill>
                  <a:srgbClr val="FF0000"/>
                </a:solidFill>
              </a:rPr>
              <a:t>When an officer connects, he creates a session</a:t>
            </a:r>
          </a:p>
          <a:p>
            <a:pPr lvl="2"/>
            <a:r>
              <a:rPr lang="en-GB" dirty="0">
                <a:solidFill>
                  <a:srgbClr val="FF0000"/>
                </a:solidFill>
              </a:rPr>
              <a:t>When a user does a request, if there is a fitting officer session open and free, they are bound and do the exchange</a:t>
            </a:r>
          </a:p>
          <a:p>
            <a:pPr lvl="3"/>
            <a:r>
              <a:rPr lang="en-GB" dirty="0">
                <a:solidFill>
                  <a:srgbClr val="FF0000"/>
                </a:solidFill>
              </a:rPr>
              <a:t>For added security, the officer can create a volatile asymmetric key on the client to encrypt the shared session objects</a:t>
            </a:r>
          </a:p>
          <a:p>
            <a:pPr lvl="2"/>
            <a:r>
              <a:rPr lang="en-GB" dirty="0">
                <a:solidFill>
                  <a:srgbClr val="FF0000"/>
                </a:solidFill>
              </a:rPr>
              <a:t>When the session ends (either it is finished or more data is to be provided in a future session), the session data is stored back on the user space (encrypted and signed).</a:t>
            </a:r>
          </a:p>
        </p:txBody>
      </p:sp>
    </p:spTree>
    <p:extLst>
      <p:ext uri="{BB962C8B-B14F-4D97-AF65-F5344CB8AC3E}">
        <p14:creationId xmlns:p14="http://schemas.microsoft.com/office/powerpoint/2010/main" val="14966760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Authentication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eIDAS</a:t>
            </a:r>
          </a:p>
          <a:p>
            <a:pPr lvl="1"/>
            <a:r>
              <a:rPr lang="en-GB" dirty="0"/>
              <a:t>Acts as a SP for eIDAS. Might require MS specific implementation.</a:t>
            </a:r>
          </a:p>
          <a:p>
            <a:r>
              <a:rPr lang="en-GB" b="1" dirty="0"/>
              <a:t>eduGAIN</a:t>
            </a:r>
          </a:p>
          <a:p>
            <a:pPr lvl="1"/>
            <a:r>
              <a:rPr lang="en-GB" dirty="0"/>
              <a:t>Acts as a SP. SAML2Int </a:t>
            </a:r>
          </a:p>
        </p:txBody>
      </p:sp>
    </p:spTree>
    <p:extLst>
      <p:ext uri="{BB962C8B-B14F-4D97-AF65-F5344CB8AC3E}">
        <p14:creationId xmlns:p14="http://schemas.microsoft.com/office/powerpoint/2010/main" val="21294404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eIDAS</a:t>
            </a:r>
          </a:p>
          <a:p>
            <a:pPr lvl="1"/>
            <a:r>
              <a:rPr lang="en-GB" dirty="0"/>
              <a:t>Acts as a SP for eIDAS. Might require MS specific implementation.</a:t>
            </a:r>
          </a:p>
          <a:p>
            <a:r>
              <a:rPr lang="en-GB" b="1" dirty="0"/>
              <a:t>eduGAIN</a:t>
            </a:r>
          </a:p>
          <a:p>
            <a:pPr lvl="1"/>
            <a:r>
              <a:rPr lang="en-GB" dirty="0"/>
              <a:t>Acts as a SP. SAML2Int</a:t>
            </a:r>
          </a:p>
          <a:p>
            <a:r>
              <a:rPr lang="en-GB" b="1" dirty="0"/>
              <a:t>European Student Card (?)</a:t>
            </a:r>
          </a:p>
          <a:p>
            <a:pPr lvl="1"/>
            <a:r>
              <a:rPr lang="en-GB" dirty="0"/>
              <a:t>Would require a back-channel connection with ESC-server, or read from the UMA app.</a:t>
            </a:r>
          </a:p>
          <a:p>
            <a:pPr lvl="1"/>
            <a:r>
              <a:rPr lang="en-GB" dirty="0" err="1"/>
              <a:t>MyAcademicID</a:t>
            </a:r>
            <a:r>
              <a:rPr lang="en-GB" dirty="0"/>
              <a:t> is planning tom deliver it through eduGAIN. Maybe wait?</a:t>
            </a:r>
          </a:p>
        </p:txBody>
      </p:sp>
    </p:spTree>
    <p:extLst>
      <p:ext uri="{BB962C8B-B14F-4D97-AF65-F5344CB8AC3E}">
        <p14:creationId xmlns:p14="http://schemas.microsoft.com/office/powerpoint/2010/main" val="2645167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Social Network Identities (?)</a:t>
            </a:r>
          </a:p>
          <a:p>
            <a:pPr lvl="1"/>
            <a:r>
              <a:rPr lang="en-GB" dirty="0"/>
              <a:t>Low level IDs. Easy to implement. Mostly OAUTH</a:t>
            </a:r>
          </a:p>
          <a:p>
            <a:pPr lvl="1"/>
            <a:r>
              <a:rPr lang="en-GB" dirty="0"/>
              <a:t>Maybe as a low priority module?</a:t>
            </a:r>
          </a:p>
          <a:p>
            <a:r>
              <a:rPr lang="en-GB" b="1" dirty="0"/>
              <a:t>Machine-readable Travel Documents (?)</a:t>
            </a:r>
          </a:p>
          <a:p>
            <a:pPr lvl="1"/>
            <a:r>
              <a:rPr lang="en-GB" dirty="0"/>
              <a:t>Read from specific mobile apps connected to the SEAL mobile app</a:t>
            </a:r>
          </a:p>
          <a:p>
            <a:r>
              <a:rPr lang="en-GB" b="1" dirty="0" err="1"/>
              <a:t>OrcID</a:t>
            </a:r>
            <a:r>
              <a:rPr lang="en-GB" b="1" dirty="0"/>
              <a:t> (?)</a:t>
            </a:r>
          </a:p>
          <a:p>
            <a:pPr lvl="1"/>
            <a:r>
              <a:rPr lang="en-GB" dirty="0"/>
              <a:t>Acts as a OAUTH relaying party. Weak authentication. Public API might not return all attributes.</a:t>
            </a:r>
          </a:p>
          <a:p>
            <a:pPr lvl="1"/>
            <a:r>
              <a:rPr lang="en-GB" dirty="0"/>
              <a:t>Leave as low-priority</a:t>
            </a:r>
          </a:p>
        </p:txBody>
      </p:sp>
    </p:spTree>
    <p:extLst>
      <p:ext uri="{BB962C8B-B14F-4D97-AF65-F5344CB8AC3E}">
        <p14:creationId xmlns:p14="http://schemas.microsoft.com/office/powerpoint/2010/main" val="28378785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 Derivation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Random UUID v4</a:t>
            </a:r>
          </a:p>
          <a:p>
            <a:pPr lvl="1"/>
            <a:r>
              <a:rPr lang="en-GB" dirty="0"/>
              <a:t>Generates a random unique identifier and associates it to the authenticated identity</a:t>
            </a:r>
          </a:p>
        </p:txBody>
      </p:sp>
    </p:spTree>
    <p:extLst>
      <p:ext uri="{BB962C8B-B14F-4D97-AF65-F5344CB8AC3E}">
        <p14:creationId xmlns:p14="http://schemas.microsoft.com/office/powerpoint/2010/main" val="38069188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Interface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SAML2-eIDAS</a:t>
            </a:r>
          </a:p>
          <a:p>
            <a:pPr lvl="1"/>
            <a:r>
              <a:rPr lang="en-GB" dirty="0"/>
              <a:t>Accepts eIDAS-compliant SAML2 </a:t>
            </a:r>
            <a:r>
              <a:rPr lang="en-GB" dirty="0" err="1"/>
              <a:t>authn</a:t>
            </a:r>
            <a:r>
              <a:rPr lang="en-GB" dirty="0"/>
              <a:t> requests and issues equivalent responses</a:t>
            </a:r>
          </a:p>
          <a:p>
            <a:r>
              <a:rPr lang="en-GB" b="1" dirty="0"/>
              <a:t>SAML2Int</a:t>
            </a:r>
          </a:p>
          <a:p>
            <a:pPr lvl="1"/>
            <a:r>
              <a:rPr lang="en-GB" dirty="0"/>
              <a:t>Accepts EduGAIN-compliant SAML2 </a:t>
            </a:r>
            <a:r>
              <a:rPr lang="en-GB" dirty="0" err="1"/>
              <a:t>authn</a:t>
            </a:r>
            <a:r>
              <a:rPr lang="en-GB" dirty="0"/>
              <a:t> requests and issues equivalent responses</a:t>
            </a:r>
          </a:p>
          <a:p>
            <a:r>
              <a:rPr lang="en-GB" b="1" dirty="0"/>
              <a:t>OpenID Connect</a:t>
            </a:r>
          </a:p>
          <a:p>
            <a:pPr lvl="1"/>
            <a:r>
              <a:rPr lang="en-GB" dirty="0"/>
              <a:t>Accepts OIDC requests and issues equivalent responses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1975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Interface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User web app/mobile app</a:t>
            </a:r>
          </a:p>
          <a:p>
            <a:pPr lvl="1"/>
            <a:r>
              <a:rPr lang="en-GB" dirty="0"/>
              <a:t>Implements user controls and holds the main application logic, calling the rest of the modules</a:t>
            </a:r>
          </a:p>
          <a:p>
            <a:r>
              <a:rPr lang="en-GB" b="1" dirty="0"/>
              <a:t>Validator web app</a:t>
            </a:r>
          </a:p>
          <a:p>
            <a:pPr lvl="1"/>
            <a:r>
              <a:rPr lang="en-GB" dirty="0"/>
              <a:t>Implements user controls and holds the application logic of the identity validator officers</a:t>
            </a:r>
          </a:p>
        </p:txBody>
      </p:sp>
    </p:spTree>
    <p:extLst>
      <p:ext uri="{BB962C8B-B14F-4D97-AF65-F5344CB8AC3E}">
        <p14:creationId xmlns:p14="http://schemas.microsoft.com/office/powerpoint/2010/main" val="31850630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SSI Modules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Verifiable Claims Management</a:t>
            </a:r>
            <a:endParaRPr lang="es-ES" b="1" dirty="0"/>
          </a:p>
          <a:p>
            <a:r>
              <a:rPr lang="en-GB" sz="2500" dirty="0">
                <a:sym typeface="Wingdings" pitchFamily="2" charset="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298395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Module Interfaces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55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Module Interfaces to be specified (</a:t>
            </a:r>
            <a:r>
              <a:rPr lang="en-US" b="1" dirty="0" err="1"/>
              <a:t>OpenAPI</a:t>
            </a:r>
            <a:r>
              <a:rPr lang="en-US" b="1" dirty="0"/>
              <a:t>?)</a:t>
            </a:r>
            <a:endParaRPr lang="en-US" sz="2000" dirty="0"/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Session Manager (session, token)</a:t>
            </a:r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Configuration Manager (public, protected)</a:t>
            </a:r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Discovery</a:t>
            </a:r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Data Manager</a:t>
            </a:r>
          </a:p>
          <a:p>
            <a:pPr lvl="1">
              <a:defRPr/>
            </a:pPr>
            <a:r>
              <a:rPr lang="en-US" sz="2000" b="1" dirty="0">
                <a:sym typeface="Wingdings" pitchFamily="2" charset="2"/>
              </a:rPr>
              <a:t>Identity</a:t>
            </a:r>
          </a:p>
          <a:p>
            <a:pPr lvl="1">
              <a:defRPr/>
            </a:pPr>
            <a:r>
              <a:rPr lang="en-US" sz="2000" b="1" dirty="0">
                <a:sym typeface="Wingdings" pitchFamily="2" charset="2"/>
              </a:rPr>
              <a:t>Authentication</a:t>
            </a:r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Persistence</a:t>
            </a:r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Linking (request, listing, validation, chat)</a:t>
            </a:r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Service (response)</a:t>
            </a:r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Request Manager (request)</a:t>
            </a:r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Verifiable Claim</a:t>
            </a:r>
          </a:p>
          <a:p>
            <a:pPr lvl="1">
              <a:defRPr/>
            </a:pPr>
            <a:r>
              <a:rPr lang="en-US" sz="2000" dirty="0">
                <a:sym typeface="Wingdings" pitchFamily="2" charset="2"/>
              </a:rPr>
              <a:t>Bootstrapping</a:t>
            </a:r>
          </a:p>
        </p:txBody>
      </p:sp>
    </p:spTree>
    <p:extLst>
      <p:ext uri="{BB962C8B-B14F-4D97-AF65-F5344CB8AC3E}">
        <p14:creationId xmlns:p14="http://schemas.microsoft.com/office/powerpoint/2010/main" val="2548553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High-level Topology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72910" y="1234947"/>
            <a:ext cx="6785879" cy="53908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409468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DAE91D-F129-45A8-8439-4D5DDDA322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cs typeface="Arial" pitchFamily="34" charset="0"/>
              </a:rPr>
              <a:t>User Interface</a:t>
            </a:r>
            <a:endParaRPr lang="ko-KR" altLang="en-US" dirty="0">
              <a:cs typeface="Arial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0F8DF2-DD8E-4103-8167-33D004E979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F16F88-F39D-46B2-8AED-30B435895A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_tradnl" dirty="0"/>
              <a:t>03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278300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 Flow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81E0853-999F-4D20-A6B9-D996867EC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71493" y="1165842"/>
            <a:ext cx="6996290" cy="569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9683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Application: login</a:t>
            </a:r>
          </a:p>
        </p:txBody>
      </p:sp>
      <p:pic>
        <p:nvPicPr>
          <p:cNvPr id="4" name="Imagen 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789" y="1267284"/>
            <a:ext cx="7371425" cy="552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51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Application: Dashboard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5840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1859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Application: Data Selector (V1)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320550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5218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Application: Data Selector (V2)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9488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Application: Reconciliation Status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9248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Application: Reconciliation Status Chat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4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8136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Application: Persistence Method Selector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791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 : Identity Source Selector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35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High-level Topology (</a:t>
            </a:r>
            <a:r>
              <a:rPr lang="en-GB"/>
              <a:t>alternative version)</a:t>
            </a:r>
            <a:endParaRPr lang="en-GB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59EEE6B-3520-4AAF-8EB3-6B1DF92F3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619" y="1293952"/>
            <a:ext cx="5792761" cy="556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346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 : Derivation Selector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8813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Application: Reconciliation Selector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2736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 Federation Web Application: Source Selector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9554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 Federation Web Application: Persistence Selector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85040"/>
            <a:ext cx="7371424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883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 Federation Web Application: Auth </a:t>
            </a:r>
            <a:r>
              <a:rPr lang="en-GB" dirty="0">
                <a:solidFill>
                  <a:srgbClr val="FF0000"/>
                </a:solidFill>
              </a:rPr>
              <a:t>- DEPRECATED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4320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SP Federation Web Application: Data Selector (V1)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320550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8748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SP Federation Web Application: Data Selector (V2)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267284"/>
            <a:ext cx="7371425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600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Validator Web Application: Login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320550"/>
            <a:ext cx="7371424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571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Validator Web Application: Main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320550"/>
            <a:ext cx="7371424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225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Validator Web Application: Request Screen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67C99D-ADC0-49D1-B8DA-5A6C22C3A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2789" y="1320550"/>
            <a:ext cx="7371424" cy="5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166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High-level Topology (After day 1 discussion)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45971" y="1288213"/>
            <a:ext cx="5839756" cy="53908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1271123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 Issues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557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Open Issues</a:t>
            </a:r>
          </a:p>
          <a:p>
            <a:pPr lvl="1"/>
            <a:r>
              <a:rPr lang="en-US" sz="2000" dirty="0"/>
              <a:t>Decide on selector to use.</a:t>
            </a:r>
          </a:p>
          <a:p>
            <a:pPr lvl="2"/>
            <a:r>
              <a:rPr lang="en-US" sz="2000" dirty="0"/>
              <a:t>V2? toggle? v2 for selection, v1 for editing?</a:t>
            </a:r>
          </a:p>
          <a:p>
            <a:pPr lvl="1"/>
            <a:r>
              <a:rPr lang="en-US" sz="2000" dirty="0"/>
              <a:t> Are there any differences between </a:t>
            </a:r>
            <a:r>
              <a:rPr lang="en-US" sz="2000" dirty="0" err="1"/>
              <a:t>webapp</a:t>
            </a:r>
            <a:r>
              <a:rPr lang="en-US" sz="2000" dirty="0"/>
              <a:t> and mobile app?</a:t>
            </a:r>
          </a:p>
          <a:p>
            <a:pPr lvl="1"/>
            <a:r>
              <a:rPr lang="en-US" sz="2000" dirty="0"/>
              <a:t>VC UI design:</a:t>
            </a:r>
          </a:p>
          <a:p>
            <a:pPr lvl="2"/>
            <a:r>
              <a:rPr lang="en-US" sz="2000" dirty="0"/>
              <a:t>selector of datasets + selector of VC formats + wallet destinations?</a:t>
            </a:r>
          </a:p>
        </p:txBody>
      </p:sp>
    </p:spTree>
    <p:extLst>
      <p:ext uri="{BB962C8B-B14F-4D97-AF65-F5344CB8AC3E}">
        <p14:creationId xmlns:p14="http://schemas.microsoft.com/office/powerpoint/2010/main" val="130656438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DAE91D-F129-45A8-8439-4D5DDDA322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cs typeface="Arial" pitchFamily="34" charset="0"/>
              </a:rPr>
              <a:t>Open Issues</a:t>
            </a:r>
            <a:endParaRPr lang="ko-KR" altLang="en-US" dirty="0">
              <a:cs typeface="Arial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0F8DF2-DD8E-4103-8167-33D004E979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F16F88-F39D-46B2-8AED-30B435895A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_tradnl" dirty="0"/>
              <a:t>04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373321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Issues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557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Identity Link Level of Assurance (</a:t>
            </a:r>
            <a:r>
              <a:rPr lang="en-US" b="1" dirty="0" err="1"/>
              <a:t>LLoA</a:t>
            </a:r>
            <a:r>
              <a:rPr lang="en-US" b="1" dirty="0"/>
              <a:t>)</a:t>
            </a:r>
          </a:p>
          <a:p>
            <a:pPr lvl="1"/>
            <a:r>
              <a:rPr lang="en-US" sz="2000" dirty="0"/>
              <a:t>As a platform for linking, SEAL issues “certificates” on the level of assurance of two datasets belonging to the same individual.</a:t>
            </a:r>
          </a:p>
          <a:p>
            <a:pPr lvl="1"/>
            <a:r>
              <a:rPr lang="en-US" sz="2000" dirty="0"/>
              <a:t>SEAL does not decide on the </a:t>
            </a:r>
            <a:r>
              <a:rPr lang="en-US" sz="2000" dirty="0" err="1"/>
              <a:t>LoA</a:t>
            </a:r>
            <a:r>
              <a:rPr lang="en-US" sz="2000" dirty="0"/>
              <a:t> of the imported Datasets, only the </a:t>
            </a:r>
            <a:r>
              <a:rPr lang="en-US" sz="2000" dirty="0" err="1"/>
              <a:t>LLoA</a:t>
            </a:r>
            <a:r>
              <a:rPr lang="en-US" sz="2000" dirty="0"/>
              <a:t> of the links between them</a:t>
            </a:r>
          </a:p>
          <a:p>
            <a:pPr lvl="1"/>
            <a:r>
              <a:rPr lang="en-US" sz="2000" dirty="0"/>
              <a:t>The </a:t>
            </a:r>
            <a:r>
              <a:rPr lang="en-US" sz="2000" dirty="0" err="1"/>
              <a:t>LLoA</a:t>
            </a:r>
            <a:r>
              <a:rPr lang="en-US" sz="2000" dirty="0"/>
              <a:t> depends on:</a:t>
            </a:r>
          </a:p>
          <a:p>
            <a:pPr lvl="2"/>
            <a:r>
              <a:rPr lang="en-US" sz="2000" dirty="0"/>
              <a:t>Quality of the datasets matching</a:t>
            </a:r>
          </a:p>
          <a:p>
            <a:pPr lvl="2"/>
            <a:r>
              <a:rPr lang="en-US" sz="2000" dirty="0"/>
              <a:t>Quality of the datasets verification towards a real person</a:t>
            </a:r>
          </a:p>
          <a:p>
            <a:pPr lvl="2"/>
            <a:r>
              <a:rPr lang="en-US" sz="2000" dirty="0"/>
              <a:t>Quality of the sources of both datasets</a:t>
            </a:r>
          </a:p>
          <a:p>
            <a:pPr lvl="1"/>
            <a:r>
              <a:rPr lang="en-US" sz="2000" dirty="0"/>
              <a:t>Only link pairs of datasets</a:t>
            </a:r>
          </a:p>
          <a:p>
            <a:pPr lvl="1"/>
            <a:r>
              <a:rPr lang="en-US" sz="2000" dirty="0"/>
              <a:t>Transitive property between Links, applying minimum common </a:t>
            </a:r>
            <a:r>
              <a:rPr lang="en-US" sz="2000" dirty="0" err="1"/>
              <a:t>LLoA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294021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Issues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100" dirty="0"/>
              <a:t>Linking LoA Schema</a:t>
            </a:r>
          </a:p>
          <a:p>
            <a:r>
              <a:rPr lang="en-US" dirty="0"/>
              <a:t>0 - User claim or remote automated validation with low similarity threshold</a:t>
            </a:r>
          </a:p>
          <a:p>
            <a:r>
              <a:rPr lang="en-US" dirty="0"/>
              <a:t>1 – remote automated validation with high similarity threshold</a:t>
            </a:r>
          </a:p>
          <a:p>
            <a:r>
              <a:rPr lang="en-US" dirty="0"/>
              <a:t>2 - remote human validation of documentation that is unlikely to be forged/stolen by an impersonator (procedure can include uploading a copy of the ID/driver's license, utility or bank bills, etc.)</a:t>
            </a:r>
          </a:p>
          <a:p>
            <a:r>
              <a:rPr lang="en-US" dirty="0"/>
              <a:t>3 - in person human validation of unfamiliar (officer is not especially trained to, like university personnel) officially issued ID card or passport with photograph. Average level of cross-trust between officers in different validation offices.</a:t>
            </a:r>
          </a:p>
          <a:p>
            <a:r>
              <a:rPr lang="en-US" dirty="0"/>
              <a:t>4 - in person human validation of familiar (officer is trained to) officially issued ID card with photograph (reserved for an official MS deployment of SEAL). High level of cross-trust between officers in different validation offices</a:t>
            </a:r>
          </a:p>
          <a:p>
            <a:r>
              <a:rPr lang="en-US" dirty="0"/>
              <a:t>5 - in-person biometric validation under human supervision on a controlled environment (we don't support this)</a:t>
            </a:r>
          </a:p>
        </p:txBody>
      </p:sp>
    </p:spTree>
    <p:extLst>
      <p:ext uri="{BB962C8B-B14F-4D97-AF65-F5344CB8AC3E}">
        <p14:creationId xmlns:p14="http://schemas.microsoft.com/office/powerpoint/2010/main" val="234094681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Issues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557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SSI interface Issues</a:t>
            </a:r>
          </a:p>
          <a:p>
            <a:pPr lvl="1"/>
            <a:r>
              <a:rPr lang="en-US" sz="2000" dirty="0" err="1"/>
              <a:t>Uport</a:t>
            </a:r>
            <a:r>
              <a:rPr lang="en-US" sz="2000" dirty="0"/>
              <a:t> decision:</a:t>
            </a:r>
          </a:p>
          <a:p>
            <a:pPr lvl="2"/>
            <a:r>
              <a:rPr lang="en-US" sz="2000" dirty="0"/>
              <a:t>Architecture details</a:t>
            </a:r>
          </a:p>
          <a:p>
            <a:pPr lvl="2"/>
            <a:r>
              <a:rPr lang="en-US" sz="2000" dirty="0"/>
              <a:t>Components, </a:t>
            </a:r>
          </a:p>
          <a:p>
            <a:pPr lvl="2"/>
            <a:r>
              <a:rPr lang="en-US" sz="2000" dirty="0"/>
              <a:t>What we need to implement or integrate</a:t>
            </a:r>
          </a:p>
          <a:p>
            <a:pPr lvl="1"/>
            <a:r>
              <a:rPr lang="en-US" sz="2000" dirty="0"/>
              <a:t>VC formats</a:t>
            </a:r>
          </a:p>
          <a:p>
            <a:pPr lvl="2"/>
            <a:r>
              <a:rPr lang="en-US" sz="2000" dirty="0"/>
              <a:t>Fixed or open?</a:t>
            </a:r>
          </a:p>
          <a:p>
            <a:pPr lvl="2"/>
            <a:r>
              <a:rPr lang="en-US" sz="2000" dirty="0"/>
              <a:t>On the BC or not?</a:t>
            </a:r>
          </a:p>
          <a:p>
            <a:pPr lvl="2"/>
            <a:r>
              <a:rPr lang="en-US" sz="2000" dirty="0"/>
              <a:t>How to issue them? Requirements</a:t>
            </a:r>
          </a:p>
          <a:p>
            <a:pPr lvl="2"/>
            <a:r>
              <a:rPr lang="en-US" sz="2000" dirty="0"/>
              <a:t>How to connect web/mobile app with wallet app?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5443905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Issues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557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Identities Issues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D</a:t>
            </a:r>
            <a:r>
              <a:rPr lang="en-US" sz="2000" dirty="0"/>
              <a:t>o we implement ESC module over UMA app or do we skip it based on </a:t>
            </a:r>
            <a:r>
              <a:rPr lang="en-US" sz="2000" dirty="0" err="1"/>
              <a:t>myAcademicID</a:t>
            </a:r>
            <a:r>
              <a:rPr lang="en-US" sz="2000" dirty="0"/>
              <a:t> future plans?.</a:t>
            </a:r>
          </a:p>
          <a:p>
            <a:r>
              <a:rPr lang="en-US" b="1" dirty="0"/>
              <a:t>Security Issues</a:t>
            </a:r>
          </a:p>
          <a:p>
            <a:pPr lvl="1"/>
            <a:r>
              <a:rPr lang="en-US" sz="2000" dirty="0"/>
              <a:t>Firebase Cloud Messaging vs QR Code</a:t>
            </a:r>
          </a:p>
        </p:txBody>
      </p:sp>
    </p:spTree>
    <p:extLst>
      <p:ext uri="{BB962C8B-B14F-4D97-AF65-F5344CB8AC3E}">
        <p14:creationId xmlns:p14="http://schemas.microsoft.com/office/powerpoint/2010/main" val="32288001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Ã©reo fondo Blog Blogger hojeada negocio cafeterÃ­a comunicaciÃ³n computadora producto diseÃ±o de producto artilugio dispositivo electronico electrÃ³nica tecnologÃ­a">
            <a:extLst>
              <a:ext uri="{FF2B5EF4-FFF2-40B4-BE49-F238E27FC236}">
                <a16:creationId xmlns:a16="http://schemas.microsoft.com/office/drawing/2014/main" id="{764CB0D5-F430-40EB-93F2-610B385DEF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8" b="-7867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ángulo 19">
            <a:extLst>
              <a:ext uri="{FF2B5EF4-FFF2-40B4-BE49-F238E27FC236}">
                <a16:creationId xmlns:a16="http://schemas.microsoft.com/office/drawing/2014/main" id="{FD5A3437-EA3F-459E-A715-733A4D650735}"/>
              </a:ext>
            </a:extLst>
          </p:cNvPr>
          <p:cNvSpPr/>
          <p:nvPr/>
        </p:nvSpPr>
        <p:spPr>
          <a:xfrm>
            <a:off x="1974034" y="4993201"/>
            <a:ext cx="8268736" cy="40590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1D522DC-95F3-49AA-9CEA-C5CF14DAAEEA}"/>
              </a:ext>
            </a:extLst>
          </p:cNvPr>
          <p:cNvSpPr/>
          <p:nvPr/>
        </p:nvSpPr>
        <p:spPr>
          <a:xfrm>
            <a:off x="0" y="5760870"/>
            <a:ext cx="12192000" cy="1097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BDFC84A9-FF85-4F21-9951-8AC38F48C7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2983" y="411220"/>
            <a:ext cx="1995334" cy="73471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8B04BE8-B160-4232-953C-3B518C31A699}"/>
              </a:ext>
            </a:extLst>
          </p:cNvPr>
          <p:cNvSpPr txBox="1"/>
          <p:nvPr/>
        </p:nvSpPr>
        <p:spPr>
          <a:xfrm>
            <a:off x="3580410" y="1381294"/>
            <a:ext cx="4455268" cy="1323439"/>
          </a:xfrm>
          <a:prstGeom prst="rect">
            <a:avLst/>
          </a:prstGeom>
          <a:solidFill>
            <a:srgbClr val="2A3A8B"/>
          </a:solidFill>
          <a:ln w="38100">
            <a:solidFill>
              <a:srgbClr val="E9B725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sz="4000" b="1" dirty="0">
                <a:solidFill>
                  <a:srgbClr val="E9B725"/>
                </a:solidFill>
              </a:rPr>
              <a:t>THANK YOU </a:t>
            </a:r>
          </a:p>
          <a:p>
            <a:pPr algn="ctr"/>
            <a:r>
              <a:rPr lang="en-GB" sz="4000" dirty="0">
                <a:solidFill>
                  <a:schemeClr val="bg1">
                    <a:lumMod val="95000"/>
                  </a:schemeClr>
                </a:solidFill>
              </a:rPr>
              <a:t>for your attention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B45AF04B-A6CC-4716-9926-597CDADF8599}"/>
              </a:ext>
            </a:extLst>
          </p:cNvPr>
          <p:cNvSpPr txBox="1"/>
          <p:nvPr/>
        </p:nvSpPr>
        <p:spPr>
          <a:xfrm>
            <a:off x="3580410" y="2830874"/>
            <a:ext cx="445526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farago@uji.es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0" name="Picture 12">
            <a:extLst>
              <a:ext uri="{FF2B5EF4-FFF2-40B4-BE49-F238E27FC236}">
                <a16:creationId xmlns:a16="http://schemas.microsoft.com/office/drawing/2014/main" id="{1EB21752-EBC2-4977-8ADA-FA7C7E4D9A7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80" y="5979032"/>
            <a:ext cx="1038342" cy="733932"/>
          </a:xfrm>
          <a:prstGeom prst="rect">
            <a:avLst/>
          </a:prstGeom>
        </p:spPr>
      </p:pic>
      <p:sp>
        <p:nvSpPr>
          <p:cNvPr id="21" name="TextBox 78">
            <a:hlinkClick r:id="rId6"/>
            <a:extLst>
              <a:ext uri="{FF2B5EF4-FFF2-40B4-BE49-F238E27FC236}">
                <a16:creationId xmlns:a16="http://schemas.microsoft.com/office/drawing/2014/main" id="{E90ED99D-6508-4411-99CD-20C09470D13A}"/>
              </a:ext>
            </a:extLst>
          </p:cNvPr>
          <p:cNvSpPr txBox="1"/>
          <p:nvPr/>
        </p:nvSpPr>
        <p:spPr>
          <a:xfrm>
            <a:off x="964437" y="5023330"/>
            <a:ext cx="4576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project has received funding from the European Union’s Horizon 2020 research and innovation programme under grant agreement No. 837854</a:t>
            </a:r>
            <a:endParaRPr lang="en-GB" sz="1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" name="Picture 13">
            <a:extLst>
              <a:ext uri="{FF2B5EF4-FFF2-40B4-BE49-F238E27FC236}">
                <a16:creationId xmlns:a16="http://schemas.microsoft.com/office/drawing/2014/main" id="{5474A8C0-88A8-4688-ABC4-D6193A856F0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95" y="4968989"/>
            <a:ext cx="716042" cy="507831"/>
          </a:xfrm>
          <a:prstGeom prst="rect">
            <a:avLst/>
          </a:prstGeom>
        </p:spPr>
      </p:pic>
      <p:sp>
        <p:nvSpPr>
          <p:cNvPr id="23" name="TextBox 82">
            <a:extLst>
              <a:ext uri="{FF2B5EF4-FFF2-40B4-BE49-F238E27FC236}">
                <a16:creationId xmlns:a16="http://schemas.microsoft.com/office/drawing/2014/main" id="{3C072CC6-0166-4D20-B5D3-0C2989D84461}"/>
              </a:ext>
            </a:extLst>
          </p:cNvPr>
          <p:cNvSpPr txBox="1"/>
          <p:nvPr/>
        </p:nvSpPr>
        <p:spPr>
          <a:xfrm>
            <a:off x="3580410" y="5684883"/>
            <a:ext cx="48204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www.seal.org</a:t>
            </a:r>
          </a:p>
        </p:txBody>
      </p:sp>
      <p:sp>
        <p:nvSpPr>
          <p:cNvPr id="24" name="TextBox 82">
            <a:extLst>
              <a:ext uri="{FF2B5EF4-FFF2-40B4-BE49-F238E27FC236}">
                <a16:creationId xmlns:a16="http://schemas.microsoft.com/office/drawing/2014/main" id="{009EDD9C-747D-43AF-AC9A-8E1BDA6B70EE}"/>
              </a:ext>
            </a:extLst>
          </p:cNvPr>
          <p:cNvSpPr txBox="1"/>
          <p:nvPr/>
        </p:nvSpPr>
        <p:spPr>
          <a:xfrm>
            <a:off x="3444758" y="4066534"/>
            <a:ext cx="482048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http://project-seal.eu/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0791ADE-77BD-4BF1-996C-DF0C45FECC22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695054" y="6153655"/>
            <a:ext cx="1749704" cy="335309"/>
          </a:xfrm>
          <a:prstGeom prst="rect">
            <a:avLst/>
          </a:prstGeom>
        </p:spPr>
      </p:pic>
      <p:pic>
        <p:nvPicPr>
          <p:cNvPr id="25" name="4 Imagen">
            <a:extLst>
              <a:ext uri="{FF2B5EF4-FFF2-40B4-BE49-F238E27FC236}">
                <a16:creationId xmlns:a16="http://schemas.microsoft.com/office/drawing/2014/main" id="{AE338234-5AB0-4E49-A048-C46475F9AB8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856" y="5773749"/>
            <a:ext cx="1484846" cy="96886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3E53729-44DD-4E0A-B53C-324C3A6404EF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505933" y="5892667"/>
            <a:ext cx="922074" cy="92207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04CFE23-50DF-408D-8F2A-83B8A82D741A}"/>
              </a:ext>
            </a:extLst>
          </p:cNvPr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6747403" y="6059181"/>
            <a:ext cx="1588394" cy="342724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E37F1D6F-5A45-4C75-9C28-8438D260A691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/>
          <a:srcRect t="22577" b="17881"/>
          <a:stretch/>
        </p:blipFill>
        <p:spPr>
          <a:xfrm>
            <a:off x="8833369" y="5923875"/>
            <a:ext cx="1215096" cy="669230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9FEE216B-4B19-4BFA-A861-0BB44D026881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print"/>
          <a:srcRect t="35186" b="36700"/>
          <a:stretch/>
        </p:blipFill>
        <p:spPr>
          <a:xfrm>
            <a:off x="10242770" y="5971067"/>
            <a:ext cx="1842059" cy="51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47466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T3.4 Service interfaces implementation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GB" sz="2000" dirty="0"/>
              <a:t>Protocols supported for authentication and query will be the same as ESMO: </a:t>
            </a:r>
          </a:p>
          <a:p>
            <a:pPr lvl="2"/>
            <a:r>
              <a:rPr lang="en-GB" sz="2000" dirty="0"/>
              <a:t>saml2Int</a:t>
            </a:r>
          </a:p>
          <a:p>
            <a:pPr lvl="2"/>
            <a:r>
              <a:rPr lang="en-GB" sz="2000" dirty="0"/>
              <a:t>saml2eIDAS</a:t>
            </a:r>
          </a:p>
          <a:p>
            <a:pPr lvl="2"/>
            <a:r>
              <a:rPr lang="en-GB" sz="2000" dirty="0"/>
              <a:t>OIDC</a:t>
            </a:r>
          </a:p>
          <a:p>
            <a:pPr lvl="1"/>
            <a:r>
              <a:rPr lang="en-GB" sz="2000" dirty="0"/>
              <a:t>Reuse ESMO microservices</a:t>
            </a:r>
          </a:p>
          <a:p>
            <a:pPr lvl="1"/>
            <a:r>
              <a:rPr lang="en-GB" sz="2000" dirty="0"/>
              <a:t>We need to design a URI format to deliver the linking info as a simple attribute on SAML and OIDC interfaces</a:t>
            </a:r>
          </a:p>
        </p:txBody>
      </p:sp>
    </p:spTree>
    <p:extLst>
      <p:ext uri="{BB962C8B-B14F-4D97-AF65-F5344CB8AC3E}">
        <p14:creationId xmlns:p14="http://schemas.microsoft.com/office/powerpoint/2010/main" val="2340946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High-level Topology (2019-11-29)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45971" y="1288213"/>
            <a:ext cx="5839756" cy="539082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68641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Characteristics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200" dirty="0">
                <a:sym typeface="Wingdings" pitchFamily="2" charset="2"/>
              </a:rPr>
              <a:t>User data is stored on user-space storage</a:t>
            </a:r>
          </a:p>
          <a:p>
            <a:pPr lvl="2"/>
            <a:r>
              <a:rPr lang="en-US" sz="2200" dirty="0">
                <a:sym typeface="Wingdings" pitchFamily="2" charset="2"/>
              </a:rPr>
              <a:t>Data is stored only when (and if) user commands to</a:t>
            </a:r>
          </a:p>
          <a:p>
            <a:pPr lvl="2"/>
            <a:r>
              <a:rPr lang="en-US" sz="2200" dirty="0">
                <a:sym typeface="Wingdings" pitchFamily="2" charset="2"/>
              </a:rPr>
              <a:t>Usability settings can be stored on server-space</a:t>
            </a:r>
          </a:p>
          <a:p>
            <a:pPr lvl="2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No storage of personal data, not even on reconciliation modules</a:t>
            </a:r>
          </a:p>
          <a:p>
            <a:pPr lvl="3"/>
            <a:r>
              <a:rPr lang="en-US" sz="2200" dirty="0">
                <a:solidFill>
                  <a:srgbClr val="FF0000"/>
                </a:solidFill>
                <a:sym typeface="Wingdings" pitchFamily="2" charset="2"/>
              </a:rPr>
              <a:t>Future action: ciphered sessions (on the fly at the SM, with volatile key)</a:t>
            </a:r>
          </a:p>
          <a:p>
            <a:pPr lvl="1"/>
            <a:r>
              <a:rPr lang="en-US" sz="2200" dirty="0">
                <a:sym typeface="Wingdings" pitchFamily="2" charset="2"/>
              </a:rPr>
              <a:t>A user can access different instances of SEAL carrying his own data with him</a:t>
            </a:r>
          </a:p>
          <a:p>
            <a:pPr lvl="2"/>
            <a:r>
              <a:rPr lang="en-US" sz="2200" dirty="0">
                <a:sym typeface="Wingdings" pitchFamily="2" charset="2"/>
              </a:rPr>
              <a:t>Different instances can have different functional modules connected (identities, identity linking procedures, etc.)</a:t>
            </a:r>
          </a:p>
          <a:p>
            <a:pPr lvl="1"/>
            <a:r>
              <a:rPr lang="en-US" sz="2200" dirty="0">
                <a:sym typeface="Wingdings" pitchFamily="2" charset="2"/>
              </a:rPr>
              <a:t>Most of the functionality will be server-side</a:t>
            </a:r>
          </a:p>
          <a:p>
            <a:pPr lvl="2"/>
            <a:r>
              <a:rPr lang="en-US" sz="2200" dirty="0">
                <a:sym typeface="Wingdings" pitchFamily="2" charset="2"/>
              </a:rPr>
              <a:t>web and mobile interfaces common and minimal logic (web subset of mobile)</a:t>
            </a:r>
          </a:p>
          <a:p>
            <a:pPr lvl="1"/>
            <a:endParaRPr lang="en-US" sz="2200" dirty="0">
              <a:sym typeface="Wingdings" pitchFamily="2" charset="2"/>
            </a:endParaRPr>
          </a:p>
          <a:p>
            <a:pPr lvl="1"/>
            <a:endParaRPr lang="en-GB" sz="22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771490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B5BDE-0C67-41FE-9AB2-58191510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9A71A-9AD3-4E84-B671-19CFD59B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UC1 - Accesses SEAL Service</a:t>
            </a:r>
          </a:p>
          <a:p>
            <a:pPr lvl="1"/>
            <a:r>
              <a:rPr lang="en-US" sz="2200" strike="sngStrike" dirty="0">
                <a:sym typeface="Wingdings" pitchFamily="2" charset="2"/>
              </a:rPr>
              <a:t>User chooses authentication method and authenticates</a:t>
            </a:r>
          </a:p>
          <a:p>
            <a:pPr lvl="2"/>
            <a:r>
              <a:rPr lang="en-US" sz="2000" strike="sngStrike" dirty="0">
                <a:sym typeface="Wingdings" pitchFamily="2" charset="2"/>
              </a:rPr>
              <a:t>Preferred auth method stored on user settings (cookie)</a:t>
            </a:r>
          </a:p>
          <a:p>
            <a:pPr lvl="2"/>
            <a:r>
              <a:rPr lang="en-US" sz="2000" strike="sngStrike" dirty="0">
                <a:sym typeface="Wingdings" pitchFamily="2" charset="2"/>
              </a:rPr>
              <a:t>Authenticated identity dataset is added to the session identity storage</a:t>
            </a:r>
          </a:p>
          <a:p>
            <a:pPr lvl="2"/>
            <a:r>
              <a:rPr lang="en-US" sz="2000" strike="sngStrike" dirty="0">
                <a:sym typeface="Wingdings" pitchFamily="2" charset="2"/>
              </a:rPr>
              <a:t>We no longer accept anonymous access </a:t>
            </a:r>
            <a:r>
              <a:rPr lang="en-US" sz="2000" strike="sngStrike" dirty="0">
                <a:solidFill>
                  <a:srgbClr val="FF0000"/>
                </a:solidFill>
                <a:sym typeface="Wingdings" pitchFamily="2" charset="2"/>
              </a:rPr>
              <a:t>on the mobile app, authentication is skipped. Can be required later for operations that require it (like derivation)</a:t>
            </a:r>
          </a:p>
          <a:p>
            <a:pPr lvl="1"/>
            <a:r>
              <a:rPr lang="en-US" sz="2200" dirty="0">
                <a:solidFill>
                  <a:srgbClr val="FFC000"/>
                </a:solidFill>
                <a:sym typeface="Wingdings" pitchFamily="2" charset="2"/>
              </a:rPr>
              <a:t>User is asked to do a DID authentication (if he owns a wallet) and/or to load a persistence storage (if any)</a:t>
            </a:r>
            <a:endParaRPr lang="en-US" sz="2200" dirty="0">
              <a:sym typeface="Wingdings" pitchFamily="2" charset="2"/>
            </a:endParaRPr>
          </a:p>
          <a:p>
            <a:pPr lvl="1"/>
            <a:r>
              <a:rPr lang="en-US" strike="sngStrike" dirty="0">
                <a:sym typeface="Wingdings" pitchFamily="2" charset="2"/>
              </a:rPr>
              <a:t>If there is a preferred persistence storage, user is asked to grant access to it</a:t>
            </a:r>
          </a:p>
          <a:p>
            <a:pPr lvl="2"/>
            <a:r>
              <a:rPr lang="en-US" sz="2000" strike="sngStrike" dirty="0">
                <a:sym typeface="Wingdings" pitchFamily="2" charset="2"/>
              </a:rPr>
              <a:t>We can decide to [togglable through app property], on first access, prompt the user to configure a persistence method.</a:t>
            </a:r>
          </a:p>
          <a:p>
            <a:pPr lvl="2"/>
            <a:r>
              <a:rPr lang="en-US" sz="2000" dirty="0">
                <a:solidFill>
                  <a:srgbClr val="FFC000"/>
                </a:solidFill>
                <a:sym typeface="Wingdings" pitchFamily="2" charset="2"/>
              </a:rPr>
              <a:t>Preferred option is stored and highlighted in future access</a:t>
            </a:r>
            <a:endParaRPr lang="en-GB" sz="2000" dirty="0">
              <a:solidFill>
                <a:srgbClr val="FFC000"/>
              </a:solidFill>
              <a:sym typeface="Wingdings" pitchFamily="2" charset="2"/>
            </a:endParaRPr>
          </a:p>
          <a:p>
            <a:pPr lvl="1"/>
            <a:r>
              <a:rPr lang="en-US" sz="2000" dirty="0">
                <a:solidFill>
                  <a:srgbClr val="FFC000"/>
                </a:solidFill>
                <a:sym typeface="Wingdings" pitchFamily="2" charset="2"/>
              </a:rPr>
              <a:t>If selected, DID auth is performed</a:t>
            </a:r>
          </a:p>
          <a:p>
            <a:pPr lvl="1"/>
            <a:r>
              <a:rPr lang="en-US" sz="2000" dirty="0">
                <a:solidFill>
                  <a:srgbClr val="FFC000"/>
                </a:solidFill>
                <a:sym typeface="Wingdings" pitchFamily="2" charset="2"/>
              </a:rPr>
              <a:t>If selected, </a:t>
            </a:r>
            <a:r>
              <a:rPr lang="en-US" sz="2000" dirty="0">
                <a:sym typeface="Wingdings" pitchFamily="2" charset="2"/>
              </a:rPr>
              <a:t>Persistence storage is loaded into session</a:t>
            </a:r>
          </a:p>
          <a:p>
            <a:pPr lvl="1"/>
            <a:r>
              <a:rPr lang="en-US" sz="2200" dirty="0">
                <a:sym typeface="Wingdings" pitchFamily="2" charset="2"/>
              </a:rPr>
              <a:t>If successful, user gets access to the Dashboard, the hub for the user activity</a:t>
            </a:r>
          </a:p>
          <a:p>
            <a:pPr lvl="2"/>
            <a:r>
              <a:rPr lang="en-GB" sz="2000" dirty="0">
                <a:solidFill>
                  <a:srgbClr val="FFC000"/>
                </a:solidFill>
                <a:sym typeface="Wingdings" pitchFamily="2" charset="2"/>
              </a:rPr>
              <a:t>If no DID auth, VC generation option won’t be accessible (with a note to let the user know what to do)</a:t>
            </a:r>
          </a:p>
          <a:p>
            <a:pPr lvl="2"/>
            <a:r>
              <a:rPr lang="en-GB" sz="2000" dirty="0">
                <a:solidFill>
                  <a:srgbClr val="FFC000"/>
                </a:solidFill>
                <a:sym typeface="Wingdings" pitchFamily="2" charset="2"/>
              </a:rPr>
              <a:t>If no persistence storage is configured later or changes are not saved, data on session will be lost on exit</a:t>
            </a:r>
          </a:p>
        </p:txBody>
      </p:sp>
    </p:spTree>
    <p:extLst>
      <p:ext uri="{BB962C8B-B14F-4D97-AF65-F5344CB8AC3E}">
        <p14:creationId xmlns:p14="http://schemas.microsoft.com/office/powerpoint/2010/main" val="36150769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5635</TotalTime>
  <Words>3404</Words>
  <Application>Microsoft Office PowerPoint</Application>
  <PresentationFormat>Panorámica</PresentationFormat>
  <Paragraphs>381</Paragraphs>
  <Slides>67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67</vt:i4>
      </vt:variant>
    </vt:vector>
  </HeadingPairs>
  <TitlesOfParts>
    <vt:vector size="73" baseType="lpstr">
      <vt:lpstr>Arial</vt:lpstr>
      <vt:lpstr>Arial Black</vt:lpstr>
      <vt:lpstr>Calibri</vt:lpstr>
      <vt:lpstr>Calibri Light</vt:lpstr>
      <vt:lpstr>Wingdings</vt:lpstr>
      <vt:lpstr>Tema de Office</vt:lpstr>
      <vt:lpstr>Activity 2: Design</vt:lpstr>
      <vt:lpstr>Presentación de PowerPoint</vt:lpstr>
      <vt:lpstr>Final Design</vt:lpstr>
      <vt:lpstr>High-level Topology</vt:lpstr>
      <vt:lpstr>High-level Topology (alternative version)</vt:lpstr>
      <vt:lpstr>High-level Topology (After day 1 discussion)</vt:lpstr>
      <vt:lpstr>High-level Topology (2019-11-29)</vt:lpstr>
      <vt:lpstr>Characteristics</vt:lpstr>
      <vt:lpstr>Use Cases</vt:lpstr>
      <vt:lpstr>Use Cases</vt:lpstr>
      <vt:lpstr>Use Cases</vt:lpstr>
      <vt:lpstr>Use Cases</vt:lpstr>
      <vt:lpstr>Use Cases</vt:lpstr>
      <vt:lpstr>Use Cases</vt:lpstr>
      <vt:lpstr>Use Cases</vt:lpstr>
      <vt:lpstr>Use Cases</vt:lpstr>
      <vt:lpstr>Use Cases</vt:lpstr>
      <vt:lpstr>Use Cases</vt:lpstr>
      <vt:lpstr>Data Model</vt:lpstr>
      <vt:lpstr>Data Model</vt:lpstr>
      <vt:lpstr>Functional Modules</vt:lpstr>
      <vt:lpstr>Modular Design</vt:lpstr>
      <vt:lpstr>Modular Design: updated</vt:lpstr>
      <vt:lpstr>Modular Design: updated v2</vt:lpstr>
      <vt:lpstr>General Modules</vt:lpstr>
      <vt:lpstr>Persistence Modules</vt:lpstr>
      <vt:lpstr>Persistence Modules</vt:lpstr>
      <vt:lpstr>Identity Linking Modules</vt:lpstr>
      <vt:lpstr>Identity Linking Modules</vt:lpstr>
      <vt:lpstr>Identity Linking Modules</vt:lpstr>
      <vt:lpstr>Identity Linking Modules</vt:lpstr>
      <vt:lpstr>Authentication Modules</vt:lpstr>
      <vt:lpstr>Identity Modules</vt:lpstr>
      <vt:lpstr>Identity Modules</vt:lpstr>
      <vt:lpstr>Identity Derivation Modules</vt:lpstr>
      <vt:lpstr>Service Interface Modules</vt:lpstr>
      <vt:lpstr>User Interface Modules</vt:lpstr>
      <vt:lpstr>SSI Modules</vt:lpstr>
      <vt:lpstr>Module Interfaces</vt:lpstr>
      <vt:lpstr>User Interface</vt:lpstr>
      <vt:lpstr>Web Application Flow</vt:lpstr>
      <vt:lpstr>Web Application: login</vt:lpstr>
      <vt:lpstr>Web Application: Dashboard</vt:lpstr>
      <vt:lpstr>Web Application: Data Selector (V1)</vt:lpstr>
      <vt:lpstr>Web Application: Data Selector (V2)</vt:lpstr>
      <vt:lpstr>Web Application: Reconciliation Status</vt:lpstr>
      <vt:lpstr>Web Application: Reconciliation Status Chat</vt:lpstr>
      <vt:lpstr>Web Application: Persistence Method Selector</vt:lpstr>
      <vt:lpstr>Web Application : Identity Source Selector</vt:lpstr>
      <vt:lpstr>Web Application : Derivation Selector</vt:lpstr>
      <vt:lpstr>Web Application: Reconciliation Selector</vt:lpstr>
      <vt:lpstr>SP Federation Web Application: Source Selector</vt:lpstr>
      <vt:lpstr>SP Federation Web Application: Persistence Selector</vt:lpstr>
      <vt:lpstr>SP Federation Web Application: Auth - DEPRECATED</vt:lpstr>
      <vt:lpstr>SP Federation Web Application: Data Selector (V1)</vt:lpstr>
      <vt:lpstr>SP Federation Web Application: Data Selector (V2)</vt:lpstr>
      <vt:lpstr>Validator Web Application: Login</vt:lpstr>
      <vt:lpstr>Validator Web Application: Main</vt:lpstr>
      <vt:lpstr>Validator Web Application: Request Screen</vt:lpstr>
      <vt:lpstr>Web Application Issues</vt:lpstr>
      <vt:lpstr>Open Issues</vt:lpstr>
      <vt:lpstr>Open Issues</vt:lpstr>
      <vt:lpstr>Open Issues</vt:lpstr>
      <vt:lpstr>Open Issues</vt:lpstr>
      <vt:lpstr>Open Issues</vt:lpstr>
      <vt:lpstr>Presentación de PowerPoint</vt:lpstr>
      <vt:lpstr>T3.4 Service interfaces implementation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Caballero, Ibon</dc:creator>
  <cp:lastModifiedBy>Francisco José Aragó Monzonís</cp:lastModifiedBy>
  <cp:revision>401</cp:revision>
  <dcterms:created xsi:type="dcterms:W3CDTF">2019-05-09T16:36:24Z</dcterms:created>
  <dcterms:modified xsi:type="dcterms:W3CDTF">2020-02-05T23:12:14Z</dcterms:modified>
</cp:coreProperties>
</file>